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58"/>
  </p:notesMasterIdLst>
  <p:handoutMasterIdLst>
    <p:handoutMasterId r:id="rId59"/>
  </p:handoutMasterIdLst>
  <p:sldIdLst>
    <p:sldId id="356" r:id="rId3"/>
    <p:sldId id="461" r:id="rId4"/>
    <p:sldId id="357" r:id="rId5"/>
    <p:sldId id="358"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60" r:id="rId24"/>
    <p:sldId id="428" r:id="rId25"/>
    <p:sldId id="429" r:id="rId26"/>
    <p:sldId id="430" r:id="rId27"/>
    <p:sldId id="431" r:id="rId28"/>
    <p:sldId id="432" r:id="rId29"/>
    <p:sldId id="433" r:id="rId30"/>
    <p:sldId id="434" r:id="rId31"/>
    <p:sldId id="435" r:id="rId32"/>
    <p:sldId id="436" r:id="rId33"/>
    <p:sldId id="437" r:id="rId34"/>
    <p:sldId id="438" r:id="rId35"/>
    <p:sldId id="439" r:id="rId36"/>
    <p:sldId id="441" r:id="rId37"/>
    <p:sldId id="442" r:id="rId38"/>
    <p:sldId id="443" r:id="rId39"/>
    <p:sldId id="444" r:id="rId40"/>
    <p:sldId id="445" r:id="rId41"/>
    <p:sldId id="446" r:id="rId42"/>
    <p:sldId id="447" r:id="rId43"/>
    <p:sldId id="448" r:id="rId44"/>
    <p:sldId id="449" r:id="rId45"/>
    <p:sldId id="440" r:id="rId46"/>
    <p:sldId id="450" r:id="rId47"/>
    <p:sldId id="451" r:id="rId48"/>
    <p:sldId id="452" r:id="rId49"/>
    <p:sldId id="453" r:id="rId50"/>
    <p:sldId id="454" r:id="rId51"/>
    <p:sldId id="455" r:id="rId52"/>
    <p:sldId id="456" r:id="rId53"/>
    <p:sldId id="457" r:id="rId54"/>
    <p:sldId id="458" r:id="rId55"/>
    <p:sldId id="459" r:id="rId56"/>
    <p:sldId id="392" r:id="rId57"/>
  </p:sldIdLst>
  <p:sldSz cx="9144000" cy="6858000" type="screen4x3"/>
  <p:notesSz cx="6858000" cy="9144000"/>
  <p:custDataLst>
    <p:tags r:id="rId60"/>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varScale="1">
        <p:scale>
          <a:sx n="82" d="100"/>
          <a:sy n="82" d="100"/>
        </p:scale>
        <p:origin x="142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a:latin typeface="Calibri" pitchFamily="34" charset="0"/>
              <a:cs typeface="Calibri" pitchFamily="34" charset="0"/>
            </a:rPr>
            <a:t>Easy Data Search and Management</a:t>
          </a: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a:latin typeface="Calibri" pitchFamily="34" charset="0"/>
              <a:cs typeface="Calibri" pitchFamily="34" charset="0"/>
            </a:rPr>
            <a:t>Better Performance</a:t>
          </a: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a:latin typeface="Calibri" pitchFamily="34" charset="0"/>
              <a:cs typeface="Calibri" pitchFamily="34" charset="0"/>
            </a:rPr>
            <a:t>Easy data processing</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All the XML data is stored locally in one place, thus making it easier to search and manage.</a:t>
          </a: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Queries from a well-implemented XML database are faster than queries over documents stored in a file system. </a:t>
          </a: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Large documents can be processed easily.</a:t>
          </a: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6225B4CF-E337-4A90-8C27-8E384F0DF376}">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Also, the database essentially parses each document when storing it.</a:t>
          </a:r>
        </a:p>
      </dgm:t>
    </dgm:pt>
    <dgm:pt modelId="{F1881408-BC32-45FB-A0A8-EC5CF7298568}" type="parTrans" cxnId="{52798610-BBD8-4EA7-A591-3B1086636487}">
      <dgm:prSet/>
      <dgm:spPr/>
      <dgm:t>
        <a:bodyPr/>
        <a:lstStyle/>
        <a:p>
          <a:endParaRPr lang="en-US"/>
        </a:p>
      </dgm:t>
    </dgm:pt>
    <dgm:pt modelId="{F18873B9-B689-49B9-9691-3DBDA92F9C6E}" type="sibTrans" cxnId="{52798610-BBD8-4EA7-A591-3B1086636487}">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3"/>
      <dgm:spPr/>
    </dgm:pt>
    <dgm:pt modelId="{D8815EEF-E9C4-475D-A970-0FBE57B256A3}" type="pres">
      <dgm:prSet presAssocID="{0B42E06C-A1B3-48D7-9A25-3AED9FB785D1}" presName="parentText" presStyleLbl="node1" presStyleIdx="0" presStyleCnt="3">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3">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3"/>
      <dgm:spPr/>
    </dgm:pt>
    <dgm:pt modelId="{5395A427-A60F-4F4F-969D-04AC2D0CFDEB}" type="pres">
      <dgm:prSet presAssocID="{275088F3-FD73-4104-BBCD-C6FE214E0400}" presName="parentText" presStyleLbl="node1" presStyleIdx="1" presStyleCnt="3">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3">
        <dgm:presLayoutVars>
          <dgm:bulletEnabled val="1"/>
        </dgm:presLayoutVars>
      </dgm:prSet>
      <dgm:spPr/>
    </dgm:pt>
    <dgm:pt modelId="{0E1A4CDD-B090-4922-A72B-D26D60DEE419}" type="pres">
      <dgm:prSet presAssocID="{0A35B0A5-C311-4B25-9C37-B441768F4CB9}" presName="spaceBetweenRectangles" presStyleCnt="0"/>
      <dgm:spPr/>
    </dgm:pt>
    <dgm:pt modelId="{4CDCECC7-3D9F-4530-9D59-82D9F8A5E052}" type="pres">
      <dgm:prSet presAssocID="{A01BF80B-0EB8-4497-94CE-66159EAFBE6E}" presName="parentLin" presStyleCnt="0"/>
      <dgm:spPr/>
    </dgm:pt>
    <dgm:pt modelId="{DF203340-B694-4789-AE18-6CC49F3E3D6E}" type="pres">
      <dgm:prSet presAssocID="{A01BF80B-0EB8-4497-94CE-66159EAFBE6E}" presName="parentLeftMargin" presStyleLbl="node1" presStyleIdx="1" presStyleCnt="3"/>
      <dgm:spPr/>
    </dgm:pt>
    <dgm:pt modelId="{0900D408-9ABA-4692-8B4E-25FD2FEDE3F7}" type="pres">
      <dgm:prSet presAssocID="{A01BF80B-0EB8-4497-94CE-66159EAFBE6E}" presName="parentText" presStyleLbl="node1" presStyleIdx="2" presStyleCnt="3">
        <dgm:presLayoutVars>
          <dgm:chMax val="0"/>
          <dgm:bulletEnabled val="1"/>
        </dgm:presLayoutVars>
      </dgm:prSet>
      <dgm:spPr/>
    </dgm:pt>
    <dgm:pt modelId="{F1DDE45D-E91E-4F8B-A88A-9E48706B86F7}" type="pres">
      <dgm:prSet presAssocID="{A01BF80B-0EB8-4497-94CE-66159EAFBE6E}" presName="negativeSpace" presStyleCnt="0"/>
      <dgm:spPr/>
    </dgm:pt>
    <dgm:pt modelId="{97F985D8-35BA-410A-8120-F008FF720B1B}" type="pres">
      <dgm:prSet presAssocID="{A01BF80B-0EB8-4497-94CE-66159EAFBE6E}" presName="childText" presStyleLbl="conFgAcc1" presStyleIdx="2" presStyleCnt="3">
        <dgm:presLayoutVars>
          <dgm:bulletEnabled val="1"/>
        </dgm:presLayoutVars>
      </dgm:prSet>
      <dgm:spPr/>
    </dgm:pt>
  </dgm:ptLst>
  <dgm:cxnLst>
    <dgm:cxn modelId="{52798610-BBD8-4EA7-A591-3B1086636487}" srcId="{275088F3-FD73-4104-BBCD-C6FE214E0400}" destId="{6225B4CF-E337-4A90-8C27-8E384F0DF376}" srcOrd="1" destOrd="0" parTransId="{F1881408-BC32-45FB-A0A8-EC5CF7298568}" sibTransId="{F18873B9-B689-49B9-9691-3DBDA92F9C6E}"/>
    <dgm:cxn modelId="{63BA9E15-2424-4EA5-9EA1-D998859D76D2}" srcId="{275088F3-FD73-4104-BBCD-C6FE214E0400}" destId="{15B56A10-C47D-4965-B218-63412241D4C1}" srcOrd="0" destOrd="0" parTransId="{D62DEE6F-0735-4090-8A91-8F2758A1E8CE}" sibTransId="{41A99DCB-8F09-42A5-A97F-F14578AA4ABF}"/>
    <dgm:cxn modelId="{2F8B6C1D-C94D-4EAE-8D94-AD13BB08E881}" type="presOf" srcId="{A01BF80B-0EB8-4497-94CE-66159EAFBE6E}" destId="{DF203340-B694-4789-AE18-6CC49F3E3D6E}" srcOrd="0" destOrd="0" presId="urn:microsoft.com/office/officeart/2005/8/layout/list1"/>
    <dgm:cxn modelId="{0ED0AD1E-846B-4117-9461-92F39A9A0070}" type="presOf" srcId="{304B30CD-3BA8-4D2C-8929-DF5230D332B6}" destId="{0A807732-00C6-4E5E-911B-A6F76F441E4E}" srcOrd="0" destOrd="0" presId="urn:microsoft.com/office/officeart/2005/8/layout/list1"/>
    <dgm:cxn modelId="{5DAAD227-C47B-4655-AB8A-3B3B6C62EC0F}" type="presOf" srcId="{99C229D2-8712-4170-B167-C0F0B7E17D9B}" destId="{97F985D8-35BA-410A-8120-F008FF720B1B}" srcOrd="0" destOrd="0" presId="urn:microsoft.com/office/officeart/2005/8/layout/list1"/>
    <dgm:cxn modelId="{910C8C42-D282-411B-8A70-B6F437499D33}" type="presOf" srcId="{A01BF80B-0EB8-4497-94CE-66159EAFBE6E}" destId="{0900D408-9ABA-4692-8B4E-25FD2FEDE3F7}" srcOrd="1" destOrd="0" presId="urn:microsoft.com/office/officeart/2005/8/layout/list1"/>
    <dgm:cxn modelId="{191F9266-4E6B-4AC9-90C0-CB3BECF83EE5}" type="presOf" srcId="{6225B4CF-E337-4A90-8C27-8E384F0DF376}" destId="{8DC4B880-6737-41E9-958C-8E33EF46D5F8}" srcOrd="0" destOrd="1"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066DC87B-75AD-4696-A51B-0637434442DD}" srcId="{0B42E06C-A1B3-48D7-9A25-3AED9FB785D1}" destId="{954AB44B-3D61-4133-AC00-466AFF18E51C}" srcOrd="0" destOrd="0" parTransId="{3CDEB135-D887-4E98-BF43-E53C6133BA39}" sibTransId="{995E82AD-E584-43E9-A89F-B98C56B2B714}"/>
    <dgm:cxn modelId="{FA92B383-A7AD-48EF-AE5F-0B7027EDEA99}" srcId="{304B30CD-3BA8-4D2C-8929-DF5230D332B6}" destId="{275088F3-FD73-4104-BBCD-C6FE214E0400}" srcOrd="1" destOrd="0" parTransId="{919BBD4A-9AB4-440A-965D-4AF7261853CD}" sibTransId="{0A35B0A5-C311-4B25-9C37-B441768F4CB9}"/>
    <dgm:cxn modelId="{B69F94AE-2F6F-4415-9A6B-EB3A3B9276FC}" type="presOf" srcId="{15B56A10-C47D-4965-B218-63412241D4C1}" destId="{8DC4B880-6737-41E9-958C-8E33EF46D5F8}" srcOrd="0" destOrd="0" presId="urn:microsoft.com/office/officeart/2005/8/layout/list1"/>
    <dgm:cxn modelId="{477C6EB6-34DD-470B-870E-16A4E8B535C8}" type="presOf" srcId="{275088F3-FD73-4104-BBCD-C6FE214E0400}" destId="{5395A427-A60F-4F4F-969D-04AC2D0CFDEB}" srcOrd="1" destOrd="0" presId="urn:microsoft.com/office/officeart/2005/8/layout/list1"/>
    <dgm:cxn modelId="{8DC3D5C4-F85E-4C69-AA07-7D441A06363B}" type="presOf" srcId="{275088F3-FD73-4104-BBCD-C6FE214E0400}" destId="{47486FD6-484A-4D85-9CB6-90D65D97FB36}" srcOrd="0" destOrd="0" presId="urn:microsoft.com/office/officeart/2005/8/layout/list1"/>
    <dgm:cxn modelId="{92AF1CC7-8E1C-44F9-80DD-5112C2695882}" type="presOf" srcId="{0B42E06C-A1B3-48D7-9A25-3AED9FB785D1}" destId="{D8815EEF-E9C4-475D-A970-0FBE57B256A3}" srcOrd="1"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E7582CD1-ADB3-4F95-B264-64660427CBDA}" type="presOf" srcId="{954AB44B-3D61-4133-AC00-466AFF18E51C}" destId="{5F8B0E50-DECC-4A7E-A46E-113C91AAFE14}" srcOrd="0" destOrd="0" presId="urn:microsoft.com/office/officeart/2005/8/layout/list1"/>
    <dgm:cxn modelId="{AE2110E2-E0B1-40F2-B4FD-8E1BB25D2C96}" type="presOf" srcId="{0B42E06C-A1B3-48D7-9A25-3AED9FB785D1}" destId="{F0AFF909-226B-4EF5-8D95-F4C97BC1E02A}" srcOrd="0" destOrd="0"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A31B5197-28DB-4A68-91AA-F25A4D8D2ABB}" type="presParOf" srcId="{0A807732-00C6-4E5E-911B-A6F76F441E4E}" destId="{2F2ADDF7-5497-4730-91DE-E6E853F1FEEF}" srcOrd="0" destOrd="0" presId="urn:microsoft.com/office/officeart/2005/8/layout/list1"/>
    <dgm:cxn modelId="{BCDCE8B6-879E-4BC7-A29B-F61A21507F49}" type="presParOf" srcId="{2F2ADDF7-5497-4730-91DE-E6E853F1FEEF}" destId="{F0AFF909-226B-4EF5-8D95-F4C97BC1E02A}" srcOrd="0" destOrd="0" presId="urn:microsoft.com/office/officeart/2005/8/layout/list1"/>
    <dgm:cxn modelId="{74D51A5D-0447-481D-BD36-54F12545BC20}" type="presParOf" srcId="{2F2ADDF7-5497-4730-91DE-E6E853F1FEEF}" destId="{D8815EEF-E9C4-475D-A970-0FBE57B256A3}" srcOrd="1" destOrd="0" presId="urn:microsoft.com/office/officeart/2005/8/layout/list1"/>
    <dgm:cxn modelId="{A764D8FF-7654-42DC-BB13-151DA1FA7D19}" type="presParOf" srcId="{0A807732-00C6-4E5E-911B-A6F76F441E4E}" destId="{76FC94D9-3208-439C-A63E-D27D71A45C0D}" srcOrd="1" destOrd="0" presId="urn:microsoft.com/office/officeart/2005/8/layout/list1"/>
    <dgm:cxn modelId="{E195D595-FC33-4723-AA98-62833C2B40F8}" type="presParOf" srcId="{0A807732-00C6-4E5E-911B-A6F76F441E4E}" destId="{5F8B0E50-DECC-4A7E-A46E-113C91AAFE14}" srcOrd="2" destOrd="0" presId="urn:microsoft.com/office/officeart/2005/8/layout/list1"/>
    <dgm:cxn modelId="{9737446F-14CB-4683-A216-CF11800FE239}" type="presParOf" srcId="{0A807732-00C6-4E5E-911B-A6F76F441E4E}" destId="{08587B01-25D5-451E-BC18-60B04AFD5367}" srcOrd="3" destOrd="0" presId="urn:microsoft.com/office/officeart/2005/8/layout/list1"/>
    <dgm:cxn modelId="{7DD7227D-BBAF-4B9F-8940-C24525DCDE50}" type="presParOf" srcId="{0A807732-00C6-4E5E-911B-A6F76F441E4E}" destId="{C3941E73-59DF-4947-A40C-DDF97525D13A}" srcOrd="4" destOrd="0" presId="urn:microsoft.com/office/officeart/2005/8/layout/list1"/>
    <dgm:cxn modelId="{2F1A18A1-169E-456D-9DEE-6D016934ED37}" type="presParOf" srcId="{C3941E73-59DF-4947-A40C-DDF97525D13A}" destId="{47486FD6-484A-4D85-9CB6-90D65D97FB36}" srcOrd="0" destOrd="0" presId="urn:microsoft.com/office/officeart/2005/8/layout/list1"/>
    <dgm:cxn modelId="{DE828DAA-BAF9-43F7-838A-C4838631D2DE}" type="presParOf" srcId="{C3941E73-59DF-4947-A40C-DDF97525D13A}" destId="{5395A427-A60F-4F4F-969D-04AC2D0CFDEB}" srcOrd="1" destOrd="0" presId="urn:microsoft.com/office/officeart/2005/8/layout/list1"/>
    <dgm:cxn modelId="{4274B121-65D2-446B-9B1A-15B623F12357}" type="presParOf" srcId="{0A807732-00C6-4E5E-911B-A6F76F441E4E}" destId="{8EF1C548-5960-4AC1-A6DC-AD70AFD0AD0B}" srcOrd="5" destOrd="0" presId="urn:microsoft.com/office/officeart/2005/8/layout/list1"/>
    <dgm:cxn modelId="{23763FBB-422D-488A-BB00-617F7A246862}" type="presParOf" srcId="{0A807732-00C6-4E5E-911B-A6F76F441E4E}" destId="{8DC4B880-6737-41E9-958C-8E33EF46D5F8}" srcOrd="6" destOrd="0" presId="urn:microsoft.com/office/officeart/2005/8/layout/list1"/>
    <dgm:cxn modelId="{2C5F7A87-43EC-4E3F-84F9-23EF5785CC21}" type="presParOf" srcId="{0A807732-00C6-4E5E-911B-A6F76F441E4E}" destId="{0E1A4CDD-B090-4922-A72B-D26D60DEE419}" srcOrd="7" destOrd="0" presId="urn:microsoft.com/office/officeart/2005/8/layout/list1"/>
    <dgm:cxn modelId="{096AA1C6-44F2-467F-A4F5-2375121DAB68}" type="presParOf" srcId="{0A807732-00C6-4E5E-911B-A6F76F441E4E}" destId="{4CDCECC7-3D9F-4530-9D59-82D9F8A5E052}" srcOrd="8" destOrd="0" presId="urn:microsoft.com/office/officeart/2005/8/layout/list1"/>
    <dgm:cxn modelId="{26B142F3-6466-423B-9673-2D14BC858F7B}" type="presParOf" srcId="{4CDCECC7-3D9F-4530-9D59-82D9F8A5E052}" destId="{DF203340-B694-4789-AE18-6CC49F3E3D6E}" srcOrd="0" destOrd="0" presId="urn:microsoft.com/office/officeart/2005/8/layout/list1"/>
    <dgm:cxn modelId="{C550512D-892C-4A23-9272-0A23DD6A2B62}" type="presParOf" srcId="{4CDCECC7-3D9F-4530-9D59-82D9F8A5E052}" destId="{0900D408-9ABA-4692-8B4E-25FD2FEDE3F7}" srcOrd="1" destOrd="0" presId="urn:microsoft.com/office/officeart/2005/8/layout/list1"/>
    <dgm:cxn modelId="{032FB216-9B10-4C42-9975-F726E537C66F}" type="presParOf" srcId="{0A807732-00C6-4E5E-911B-A6F76F441E4E}" destId="{F1DDE45D-E91E-4F8B-A88A-9E48706B86F7}" srcOrd="9" destOrd="0" presId="urn:microsoft.com/office/officeart/2005/8/layout/list1"/>
    <dgm:cxn modelId="{FAB91CF8-B941-4955-B10A-58D45684D9CA}"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194159"/>
          <a:ext cx="7924800" cy="921375"/>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All the XML data is stored locally in one place, thus making it easier to search and manage.</a:t>
          </a:r>
        </a:p>
      </dsp:txBody>
      <dsp:txXfrm>
        <a:off x="0" y="194159"/>
        <a:ext cx="7924800" cy="921375"/>
      </dsp:txXfrm>
    </dsp:sp>
    <dsp:sp modelId="{D8815EEF-E9C4-475D-A970-0FBE57B256A3}">
      <dsp:nvSpPr>
        <dsp:cNvPr id="0" name=""/>
        <dsp:cNvSpPr/>
      </dsp:nvSpPr>
      <dsp:spPr>
        <a:xfrm>
          <a:off x="396240" y="2279"/>
          <a:ext cx="5547360" cy="3837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Easy Data Search and Management</a:t>
          </a:r>
        </a:p>
      </dsp:txBody>
      <dsp:txXfrm>
        <a:off x="414974" y="21013"/>
        <a:ext cx="5509892" cy="346292"/>
      </dsp:txXfrm>
    </dsp:sp>
    <dsp:sp modelId="{8DC4B880-6737-41E9-958C-8E33EF46D5F8}">
      <dsp:nvSpPr>
        <dsp:cNvPr id="0" name=""/>
        <dsp:cNvSpPr/>
      </dsp:nvSpPr>
      <dsp:spPr>
        <a:xfrm>
          <a:off x="0" y="1377615"/>
          <a:ext cx="7924800" cy="1208025"/>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Queries from a well-implemented XML database are faster than queries over documents stored in a file system. </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Also, the database essentially parses each document when storing it.</a:t>
          </a:r>
        </a:p>
      </dsp:txBody>
      <dsp:txXfrm>
        <a:off x="0" y="1377615"/>
        <a:ext cx="7924800" cy="1208025"/>
      </dsp:txXfrm>
    </dsp:sp>
    <dsp:sp modelId="{5395A427-A60F-4F4F-969D-04AC2D0CFDEB}">
      <dsp:nvSpPr>
        <dsp:cNvPr id="0" name=""/>
        <dsp:cNvSpPr/>
      </dsp:nvSpPr>
      <dsp:spPr>
        <a:xfrm>
          <a:off x="396240" y="1185734"/>
          <a:ext cx="5547360" cy="38376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Better Performance</a:t>
          </a:r>
        </a:p>
      </dsp:txBody>
      <dsp:txXfrm>
        <a:off x="414974" y="1204468"/>
        <a:ext cx="5509892" cy="346292"/>
      </dsp:txXfrm>
    </dsp:sp>
    <dsp:sp modelId="{97F985D8-35BA-410A-8120-F008FF720B1B}">
      <dsp:nvSpPr>
        <dsp:cNvPr id="0" name=""/>
        <dsp:cNvSpPr/>
      </dsp:nvSpPr>
      <dsp:spPr>
        <a:xfrm>
          <a:off x="0" y="2847720"/>
          <a:ext cx="7924800" cy="6552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Large documents can be processed easily.</a:t>
          </a:r>
        </a:p>
      </dsp:txBody>
      <dsp:txXfrm>
        <a:off x="0" y="2847720"/>
        <a:ext cx="7924800" cy="655200"/>
      </dsp:txXfrm>
    </dsp:sp>
    <dsp:sp modelId="{0900D408-9ABA-4692-8B4E-25FD2FEDE3F7}">
      <dsp:nvSpPr>
        <dsp:cNvPr id="0" name=""/>
        <dsp:cNvSpPr/>
      </dsp:nvSpPr>
      <dsp:spPr>
        <a:xfrm>
          <a:off x="396240" y="2655840"/>
          <a:ext cx="5547360" cy="38376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Easy data processing</a:t>
          </a:r>
        </a:p>
      </dsp:txBody>
      <dsp:txXfrm>
        <a:off x="414974" y="2674574"/>
        <a:ext cx="5509892"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4/17/2020</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4/17/2020</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latin typeface="Book Antiqua" pitchFamily="18" charset="0"/>
              </a:rPr>
              <a:t>Session: 1</a:t>
            </a: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a:effectLst>
                  <a:reflection blurRad="6350" stA="55000" endA="300" endPos="45500" dir="5400000" sy="-100000" algn="bl" rotWithShape="0"/>
                </a:effectLst>
                <a:latin typeface="Book Antiqua" pitchFamily="18" charset="0"/>
              </a:rPr>
              <a:t>Introduction to the Web</a:t>
            </a: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Session: 8</a:t>
            </a:r>
          </a:p>
        </p:txBody>
      </p:sp>
      <p:sp>
        <p:nvSpPr>
          <p:cNvPr id="14" name="Text Box 13"/>
          <p:cNvSpPr txBox="1">
            <a:spLocks noChangeArrowheads="1"/>
          </p:cNvSpPr>
          <p:nvPr userDrawn="1"/>
        </p:nvSpPr>
        <p:spPr bwMode="auto">
          <a:xfrm>
            <a:off x="685800" y="3743980"/>
            <a:ext cx="5715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Accessing Data</a:t>
            </a: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a:solidFill>
                  <a:schemeClr val="bg1"/>
                </a:solidFill>
                <a:latin typeface="Book Antiqua" pitchFamily="18" charset="0"/>
              </a:rPr>
              <a:t>Data Management Using Microsoft SQL Server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Accessing Data/ Session 8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Accessing Data/ Session 8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Accessing Data/ Session 8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Accessing Data/ Session 8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a:t>Accessing Data/ Session 8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a:t>Click to add title</a:t>
            </a:r>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Accessing Data/ Session 8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Accessing Data/ Session 8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Accessing Data/ Session 8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Accessing Data/ Session 8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Accessing Data/ Session 8 </a:t>
            </a:r>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Accessing Data/ Session 8 </a:t>
            </a:r>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Accessing Data/ Session 8 </a:t>
            </a:r>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a:t>Accessing Data/ Session 8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Accessing Data/ Session 8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Displaying Selected Columns 1-2</a:t>
            </a:r>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displays or returns certain relevant columns that are chosen by the user or mentioned in the statement.</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To display specific columns, the knowledge of the relevant column names in the table is needed. </a:t>
            </a:r>
          </a:p>
        </p:txBody>
      </p:sp>
      <p:sp>
        <p:nvSpPr>
          <p:cNvPr id="12" name="Rounded Rectangle 11"/>
          <p:cNvSpPr/>
          <p:nvPr/>
        </p:nvSpPr>
        <p:spPr>
          <a:xfrm>
            <a:off x="457200" y="3431738"/>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3" name="TextBox 12"/>
          <p:cNvSpPr txBox="1"/>
          <p:nvPr/>
        </p:nvSpPr>
        <p:spPr>
          <a:xfrm>
            <a:off x="457200" y="4040392"/>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&lt;column_name1&gt;..&lt;</a:t>
            </a:r>
            <a:r>
              <a:rPr lang="en-US" dirty="0" err="1"/>
              <a:t>column_nameN</a:t>
            </a:r>
            <a:r>
              <a:rPr lang="en-US" dirty="0"/>
              <a:t>&gt; FROM &lt;</a:t>
            </a:r>
            <a:r>
              <a:rPr lang="en-US" dirty="0" err="1"/>
              <a:t>table_name</a:t>
            </a:r>
            <a:r>
              <a:rPr lang="en-US" dirty="0"/>
              <a:t>&gt;</a:t>
            </a:r>
          </a:p>
          <a:p>
            <a:endParaRPr lang="en-US" dirty="0"/>
          </a:p>
        </p:txBody>
      </p:sp>
      <p:sp>
        <p:nvSpPr>
          <p:cNvPr id="14" name="TextBox 13"/>
          <p:cNvSpPr txBox="1"/>
          <p:nvPr/>
        </p:nvSpPr>
        <p:spPr>
          <a:xfrm>
            <a:off x="381000" y="4992469"/>
            <a:ext cx="8458200" cy="646331"/>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&lt;column_name1&gt;..&lt;</a:t>
            </a:r>
            <a:r>
              <a:rPr lang="en-US" sz="1800" dirty="0" err="1">
                <a:cs typeface="Courier New" pitchFamily="49" charset="0"/>
              </a:rPr>
              <a:t>column_nameN</a:t>
            </a:r>
            <a:r>
              <a:rPr lang="en-US" sz="1800" dirty="0">
                <a:cs typeface="Courier New" pitchFamily="49" charset="0"/>
              </a:rPr>
              <a:t>&gt;</a:t>
            </a:r>
            <a:r>
              <a:rPr lang="en-US" sz="1800" dirty="0">
                <a:latin typeface="Calibri" pitchFamily="34" charset="0"/>
                <a:cs typeface="Calibri" pitchFamily="34" charset="0"/>
              </a:rPr>
              <a:t>: are the columns that are to be displayed.</a:t>
            </a:r>
          </a:p>
        </p:txBody>
      </p:sp>
      <p:sp>
        <p:nvSpPr>
          <p:cNvPr id="15" name="TextBox 14"/>
          <p:cNvSpPr txBox="1"/>
          <p:nvPr/>
        </p:nvSpPr>
        <p:spPr>
          <a:xfrm>
            <a:off x="381000" y="29072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selecting specific columns is as follows: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Displaying Selected Columns 2-2</a:t>
            </a:r>
          </a:p>
        </p:txBody>
      </p:sp>
      <p:sp>
        <p:nvSpPr>
          <p:cNvPr id="5" name="TextBox 4"/>
          <p:cNvSpPr txBox="1"/>
          <p:nvPr/>
        </p:nvSpPr>
        <p:spPr>
          <a:xfrm>
            <a:off x="838200" y="2105460"/>
            <a:ext cx="74676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AdventureWorks2012</a:t>
            </a:r>
          </a:p>
          <a:p>
            <a:r>
              <a:rPr lang="en-US" dirty="0"/>
              <a:t>SELECT </a:t>
            </a:r>
            <a:r>
              <a:rPr lang="en-US" dirty="0" err="1"/>
              <a:t>LocationID,CostRate</a:t>
            </a:r>
            <a:r>
              <a:rPr lang="en-US" dirty="0"/>
              <a:t> FROM </a:t>
            </a:r>
            <a:r>
              <a:rPr lang="en-US" dirty="0" err="1"/>
              <a:t>Production.Location</a:t>
            </a:r>
            <a:endParaRPr lang="en-US" dirty="0"/>
          </a:p>
          <a:p>
            <a:r>
              <a:rPr lang="en-US" dirty="0"/>
              <a:t>GO</a:t>
            </a:r>
          </a:p>
        </p:txBody>
      </p:sp>
      <p:sp>
        <p:nvSpPr>
          <p:cNvPr id="6" name="TextBox 5"/>
          <p:cNvSpPr txBox="1"/>
          <p:nvPr/>
        </p:nvSpPr>
        <p:spPr>
          <a:xfrm>
            <a:off x="381000" y="10668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to display the cost rates in various locations from </a:t>
            </a:r>
            <a:r>
              <a:rPr lang="en-US" sz="1800" dirty="0" err="1">
                <a:cs typeface="Courier New" pitchFamily="49" charset="0"/>
              </a:rPr>
              <a:t>Production.Location</a:t>
            </a:r>
            <a:r>
              <a:rPr lang="en-US" sz="1800" dirty="0">
                <a:latin typeface="Calibri" pitchFamily="34" charset="0"/>
                <a:cs typeface="Calibri" pitchFamily="34" charset="0"/>
              </a:rPr>
              <a:t> table in </a:t>
            </a:r>
            <a:r>
              <a:rPr lang="en-US" sz="1800" dirty="0">
                <a:cs typeface="Courier New" pitchFamily="49" charset="0"/>
              </a:rPr>
              <a:t>AdventureWorks2012</a:t>
            </a:r>
            <a:r>
              <a:rPr lang="en-US" sz="1800" dirty="0">
                <a:latin typeface="Calibri" pitchFamily="34" charset="0"/>
                <a:cs typeface="Calibri" pitchFamily="34" charset="0"/>
              </a:rPr>
              <a:t> database, the </a:t>
            </a:r>
            <a:r>
              <a:rPr lang="en-US" sz="1800" dirty="0">
                <a:cs typeface="Courier New" pitchFamily="49" charset="0"/>
              </a:rPr>
              <a:t>SELECT</a:t>
            </a:r>
            <a:r>
              <a:rPr lang="en-US" sz="1800" dirty="0">
                <a:latin typeface="Calibri" pitchFamily="34" charset="0"/>
                <a:cs typeface="Calibri" pitchFamily="34" charset="0"/>
              </a:rPr>
              <a:t> statement is as shown in the following code snippet:</a:t>
            </a:r>
          </a:p>
        </p:txBody>
      </p:sp>
      <p:sp>
        <p:nvSpPr>
          <p:cNvPr id="7" name="TextBox 6"/>
          <p:cNvSpPr txBox="1"/>
          <p:nvPr/>
        </p:nvSpPr>
        <p:spPr>
          <a:xfrm>
            <a:off x="381000" y="3429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a:t>
            </a:r>
            <a:r>
              <a:rPr lang="en-US" sz="1800" dirty="0" err="1">
                <a:cs typeface="Courier New" pitchFamily="49" charset="0"/>
              </a:rPr>
              <a:t>LocationID</a:t>
            </a:r>
            <a:r>
              <a:rPr lang="en-US" sz="1800" dirty="0">
                <a:latin typeface="Calibri" pitchFamily="34" charset="0"/>
                <a:cs typeface="Calibri" pitchFamily="34" charset="0"/>
              </a:rPr>
              <a:t> and </a:t>
            </a:r>
            <a:r>
              <a:rPr lang="en-US" sz="1800" dirty="0" err="1">
                <a:cs typeface="Courier New" pitchFamily="49" charset="0"/>
              </a:rPr>
              <a:t>CostRate</a:t>
            </a:r>
            <a:r>
              <a:rPr lang="en-US" sz="1800" dirty="0">
                <a:latin typeface="Calibri" pitchFamily="34" charset="0"/>
                <a:cs typeface="Calibri" pitchFamily="34" charset="0"/>
              </a:rPr>
              <a:t> columns from </a:t>
            </a:r>
            <a:r>
              <a:rPr lang="en-US" sz="1800" dirty="0">
                <a:cs typeface="Courier New" pitchFamily="49" charset="0"/>
              </a:rPr>
              <a:t>AdventureWorks2012</a:t>
            </a:r>
            <a:r>
              <a:rPr lang="en-US" sz="1800" dirty="0">
                <a:latin typeface="Calibri" pitchFamily="34" charset="0"/>
                <a:cs typeface="Calibri" pitchFamily="34" charset="0"/>
              </a:rPr>
              <a:t> database:</a:t>
            </a:r>
          </a:p>
        </p:txBody>
      </p:sp>
      <p:pic>
        <p:nvPicPr>
          <p:cNvPr id="9" name="Picture 8" descr="Figure 8.3.tif"/>
          <p:cNvPicPr>
            <a:picLocks noChangeAspect="1"/>
          </p:cNvPicPr>
          <p:nvPr/>
        </p:nvPicPr>
        <p:blipFill>
          <a:blip r:embed="rId2" cstate="print"/>
          <a:stretch>
            <a:fillRect/>
          </a:stretch>
        </p:blipFill>
        <p:spPr>
          <a:xfrm>
            <a:off x="3483470" y="4038600"/>
            <a:ext cx="1926730" cy="266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Using Constants in Result Sets 1-2</a:t>
            </a:r>
          </a:p>
        </p:txBody>
      </p:sp>
      <p:grpSp>
        <p:nvGrpSpPr>
          <p:cNvPr id="7" name="Group 6"/>
          <p:cNvGrpSpPr/>
          <p:nvPr/>
        </p:nvGrpSpPr>
        <p:grpSpPr>
          <a:xfrm>
            <a:off x="381000" y="1219200"/>
            <a:ext cx="8153400" cy="838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Character string constants are used when character columns are joined.</a:t>
              </a:r>
              <a:endParaRPr lang="en-US" sz="1800" kern="1200" dirty="0">
                <a:latin typeface="Calibri" pitchFamily="34" charset="0"/>
                <a:cs typeface="Calibri" pitchFamily="34" charset="0"/>
              </a:endParaRPr>
            </a:p>
          </p:txBody>
        </p:sp>
      </p:grpSp>
      <p:grpSp>
        <p:nvGrpSpPr>
          <p:cNvPr id="10" name="Group 9"/>
          <p:cNvGrpSpPr/>
          <p:nvPr/>
        </p:nvGrpSpPr>
        <p:grpSpPr>
          <a:xfrm>
            <a:off x="381000" y="2286000"/>
            <a:ext cx="8153400" cy="762000"/>
            <a:chOff x="0" y="267999"/>
            <a:chExt cx="6096000" cy="936000"/>
          </a:xfrm>
          <a:scene3d>
            <a:camera prst="orthographicFront"/>
            <a:lightRig rig="flat" dir="t"/>
          </a:scene3d>
        </p:grpSpPr>
        <p:sp>
          <p:nvSpPr>
            <p:cNvPr id="11" name="Rounded Rectangle 10"/>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2"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6" name="Rounded Rectangle 4"/>
          <p:cNvSpPr/>
          <p:nvPr/>
        </p:nvSpPr>
        <p:spPr>
          <a:xfrm>
            <a:off x="457200" y="2291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They help in proper formatting or readability. </a:t>
            </a:r>
          </a:p>
        </p:txBody>
      </p:sp>
      <p:grpSp>
        <p:nvGrpSpPr>
          <p:cNvPr id="17" name="Group 16"/>
          <p:cNvGrpSpPr/>
          <p:nvPr/>
        </p:nvGrpSpPr>
        <p:grpSpPr>
          <a:xfrm>
            <a:off x="381000" y="4343400"/>
            <a:ext cx="8153400" cy="914400"/>
            <a:chOff x="0" y="267999"/>
            <a:chExt cx="6096000" cy="936000"/>
          </a:xfrm>
          <a:scene3d>
            <a:camera prst="orthographicFront"/>
            <a:lightRig rig="flat" dir="t"/>
          </a:scene3d>
        </p:grpSpPr>
        <p:sp>
          <p:nvSpPr>
            <p:cNvPr id="18" name="Rounded Rectangle 17"/>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9"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0" name="Rounded Rectangle 4"/>
          <p:cNvSpPr/>
          <p:nvPr/>
        </p:nvSpPr>
        <p:spPr>
          <a:xfrm>
            <a:off x="457200" y="4349035"/>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It is usually more efficient for an application to build the constant values into the results when they are displayed, rather than making use of the server to incorporate the constant values.</a:t>
            </a:r>
          </a:p>
        </p:txBody>
      </p:sp>
      <p:grpSp>
        <p:nvGrpSpPr>
          <p:cNvPr id="22" name="Group 21"/>
          <p:cNvGrpSpPr/>
          <p:nvPr/>
        </p:nvGrpSpPr>
        <p:grpSpPr>
          <a:xfrm>
            <a:off x="381000" y="3276600"/>
            <a:ext cx="8153400" cy="838200"/>
            <a:chOff x="0" y="1614759"/>
            <a:chExt cx="6096000" cy="1141920"/>
          </a:xfrm>
          <a:scene3d>
            <a:camera prst="orthographicFront"/>
            <a:lightRig rig="flat" dir="t"/>
          </a:scene3d>
        </p:grpSpPr>
        <p:sp>
          <p:nvSpPr>
            <p:cNvPr id="23" name="Rounded Rectangle 2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These constants are not specified as a separate column in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a:t>
              </a:r>
              <a:endParaRPr lang="en-US" sz="1800" kern="1200" dirty="0">
                <a:latin typeface="Calibri" pitchFamily="34" charset="0"/>
                <a:cs typeface="Calibri"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Using Constants in Result Sets 2-2</a:t>
            </a:r>
          </a:p>
        </p:txBody>
      </p:sp>
      <p:sp>
        <p:nvSpPr>
          <p:cNvPr id="5" name="TextBox 4"/>
          <p:cNvSpPr txBox="1"/>
          <p:nvPr/>
        </p:nvSpPr>
        <p:spPr>
          <a:xfrm>
            <a:off x="914400" y="2057400"/>
            <a:ext cx="77724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SELECT [Name] +':'+ </a:t>
            </a:r>
            <a:r>
              <a:rPr lang="en-US" dirty="0" err="1"/>
              <a:t>CountryRegionCode</a:t>
            </a:r>
            <a:r>
              <a:rPr lang="en-US" dirty="0"/>
              <a:t> +'→'+ [Group] FROM</a:t>
            </a:r>
          </a:p>
          <a:p>
            <a:r>
              <a:rPr lang="en-US" dirty="0"/>
              <a:t> </a:t>
            </a:r>
            <a:r>
              <a:rPr lang="en-US" dirty="0" err="1"/>
              <a:t>Sales.SalesTerritory</a:t>
            </a:r>
            <a:endParaRPr lang="en-US" dirty="0"/>
          </a:p>
          <a:p>
            <a:r>
              <a:rPr lang="en-US" dirty="0"/>
              <a:t>GO</a:t>
            </a:r>
          </a:p>
        </p:txBody>
      </p:sp>
      <p:sp>
        <p:nvSpPr>
          <p:cNvPr id="6" name="TextBox 5"/>
          <p:cNvSpPr txBox="1"/>
          <p:nvPr/>
        </p:nvSpPr>
        <p:spPr>
          <a:xfrm>
            <a:off x="381000" y="10668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to include ' : ' and '→' in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so as to display the country name, country region code, and its corresponding group, the </a:t>
            </a:r>
            <a:r>
              <a:rPr lang="en-US" sz="1800" dirty="0">
                <a:cs typeface="Courier New" pitchFamily="49" charset="0"/>
              </a:rPr>
              <a:t>SELECT</a:t>
            </a:r>
            <a:r>
              <a:rPr lang="en-US" sz="1800" dirty="0">
                <a:latin typeface="Calibri" pitchFamily="34" charset="0"/>
                <a:cs typeface="Calibri" pitchFamily="34" charset="0"/>
              </a:rPr>
              <a:t> statement is shown in the following code snippet: </a:t>
            </a:r>
          </a:p>
        </p:txBody>
      </p:sp>
      <p:sp>
        <p:nvSpPr>
          <p:cNvPr id="7" name="TextBox 6"/>
          <p:cNvSpPr txBox="1"/>
          <p:nvPr/>
        </p:nvSpPr>
        <p:spPr>
          <a:xfrm>
            <a:off x="381000" y="31636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displays the country name, country region code, and corresponding group from </a:t>
            </a:r>
            <a:r>
              <a:rPr lang="en-US" sz="1800" dirty="0" err="1">
                <a:cs typeface="Courier New" pitchFamily="49" charset="0"/>
              </a:rPr>
              <a:t>Sales.SalesTerritory</a:t>
            </a:r>
            <a:r>
              <a:rPr lang="en-US" sz="1800" dirty="0">
                <a:cs typeface="Courier New" pitchFamily="49" charset="0"/>
              </a:rPr>
              <a:t> </a:t>
            </a:r>
            <a:r>
              <a:rPr lang="en-US" sz="1800" dirty="0">
                <a:latin typeface="Calibri" pitchFamily="34" charset="0"/>
                <a:cs typeface="Calibri" pitchFamily="34" charset="0"/>
              </a:rPr>
              <a:t>of </a:t>
            </a:r>
            <a:r>
              <a:rPr lang="en-US" sz="1800" dirty="0">
                <a:cs typeface="Courier New" pitchFamily="49" charset="0"/>
              </a:rPr>
              <a:t>AdventureWorks2012</a:t>
            </a:r>
            <a:r>
              <a:rPr lang="en-US" sz="1800" dirty="0">
                <a:latin typeface="Calibri" pitchFamily="34" charset="0"/>
                <a:cs typeface="Calibri" pitchFamily="34" charset="0"/>
              </a:rPr>
              <a:t> database: </a:t>
            </a:r>
          </a:p>
        </p:txBody>
      </p:sp>
      <p:pic>
        <p:nvPicPr>
          <p:cNvPr id="8" name="Picture 7" descr="Figure 8.4.tif"/>
          <p:cNvPicPr>
            <a:picLocks noChangeAspect="1"/>
          </p:cNvPicPr>
          <p:nvPr/>
        </p:nvPicPr>
        <p:blipFill>
          <a:blip r:embed="rId2" cstate="print"/>
          <a:stretch>
            <a:fillRect/>
          </a:stretch>
        </p:blipFill>
        <p:spPr>
          <a:xfrm>
            <a:off x="3200399" y="3810000"/>
            <a:ext cx="2511083" cy="2743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Renaming </a:t>
            </a:r>
            <a:r>
              <a:rPr lang="en-US" dirty="0" err="1"/>
              <a:t>ResultSet</a:t>
            </a:r>
            <a:r>
              <a:rPr lang="en-US" dirty="0"/>
              <a:t> Column Names 1-2</a:t>
            </a:r>
          </a:p>
        </p:txBody>
      </p:sp>
      <p:grpSp>
        <p:nvGrpSpPr>
          <p:cNvPr id="5" name="Group 4"/>
          <p:cNvGrpSpPr/>
          <p:nvPr/>
        </p:nvGrpSpPr>
        <p:grpSpPr>
          <a:xfrm>
            <a:off x="381000" y="12192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When columns are displayed in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they come with corresponding headings specified in the table.</a:t>
              </a:r>
              <a:endParaRPr lang="en-US" sz="1800" kern="1200" dirty="0">
                <a:latin typeface="Calibri" pitchFamily="34" charset="0"/>
                <a:cs typeface="Calibri" pitchFamily="34" charset="0"/>
              </a:endParaRPr>
            </a:p>
          </p:txBody>
        </p:sp>
      </p:grpSp>
      <p:grpSp>
        <p:nvGrpSpPr>
          <p:cNvPr id="8" name="Group 7"/>
          <p:cNvGrpSpPr/>
          <p:nvPr/>
        </p:nvGrpSpPr>
        <p:grpSpPr>
          <a:xfrm>
            <a:off x="381000" y="22860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291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These headings can be changed, renamed, or can be assigned a new name by using </a:t>
            </a:r>
            <a:r>
              <a:rPr lang="en-US" sz="1800" dirty="0">
                <a:latin typeface="Courier New" pitchFamily="49" charset="0"/>
                <a:cs typeface="Courier New" pitchFamily="49" charset="0"/>
              </a:rPr>
              <a:t>AS</a:t>
            </a:r>
            <a:r>
              <a:rPr lang="en-US" sz="1800" dirty="0">
                <a:latin typeface="Calibri" pitchFamily="34" charset="0"/>
                <a:cs typeface="Calibri" pitchFamily="34" charset="0"/>
              </a:rPr>
              <a:t> clause.</a:t>
            </a:r>
          </a:p>
        </p:txBody>
      </p:sp>
      <p:grpSp>
        <p:nvGrpSpPr>
          <p:cNvPr id="16" name="Group 15"/>
          <p:cNvGrpSpPr/>
          <p:nvPr/>
        </p:nvGrpSpPr>
        <p:grpSpPr>
          <a:xfrm>
            <a:off x="381000" y="3276600"/>
            <a:ext cx="8153400" cy="8382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Therefore, by customizing the headings, they become more understandable and meaningful.</a:t>
              </a:r>
              <a:endParaRPr lang="en-US" sz="1800" kern="1200" dirty="0">
                <a:latin typeface="Calibri" pitchFamily="34" charset="0"/>
                <a:cs typeface="Calibri" pitchFamily="3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Renaming </a:t>
            </a:r>
            <a:r>
              <a:rPr lang="en-US" dirty="0" err="1"/>
              <a:t>ResultSet</a:t>
            </a:r>
            <a:r>
              <a:rPr lang="en-US" dirty="0"/>
              <a:t> Column Names 2-2</a:t>
            </a:r>
          </a:p>
        </p:txBody>
      </p:sp>
      <p:sp>
        <p:nvSpPr>
          <p:cNvPr id="5" name="TextBox 4"/>
          <p:cNvSpPr txBox="1"/>
          <p:nvPr/>
        </p:nvSpPr>
        <p:spPr>
          <a:xfrm>
            <a:off x="457200" y="2057400"/>
            <a:ext cx="80010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CUST_DB</a:t>
            </a:r>
          </a:p>
          <a:p>
            <a:r>
              <a:rPr lang="en-US" dirty="0"/>
              <a:t>SELECT </a:t>
            </a:r>
            <a:r>
              <a:rPr lang="en-US" dirty="0" err="1"/>
              <a:t>ModifiedDate</a:t>
            </a:r>
            <a:r>
              <a:rPr lang="en-US" dirty="0"/>
              <a:t> as '</a:t>
            </a:r>
            <a:r>
              <a:rPr lang="en-US" dirty="0" err="1"/>
              <a:t>ChangedDate</a:t>
            </a:r>
            <a:r>
              <a:rPr lang="en-US" dirty="0"/>
              <a:t>' FROM </a:t>
            </a:r>
            <a:r>
              <a:rPr lang="en-US" dirty="0" err="1"/>
              <a:t>dbo.Individual</a:t>
            </a:r>
            <a:endParaRPr lang="en-US" dirty="0"/>
          </a:p>
          <a:p>
            <a:r>
              <a:rPr lang="en-US" dirty="0"/>
              <a:t>GO</a:t>
            </a:r>
          </a:p>
          <a:p>
            <a:endParaRPr lang="en-US" dirty="0"/>
          </a:p>
        </p:txBody>
      </p:sp>
      <p:sp>
        <p:nvSpPr>
          <p:cNvPr id="6" name="TextBox 5"/>
          <p:cNvSpPr txBox="1"/>
          <p:nvPr/>
        </p:nvSpPr>
        <p:spPr>
          <a:xfrm>
            <a:off x="381000" y="10668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to display '</a:t>
            </a:r>
            <a:r>
              <a:rPr lang="en-US" sz="1800" b="1" dirty="0" err="1">
                <a:cs typeface="Courier New" pitchFamily="49" charset="0"/>
              </a:rPr>
              <a:t>ChangedDate</a:t>
            </a:r>
            <a:r>
              <a:rPr lang="en-US" sz="1800" dirty="0">
                <a:latin typeface="Calibri" pitchFamily="34" charset="0"/>
                <a:cs typeface="Calibri" pitchFamily="34" charset="0"/>
              </a:rPr>
              <a:t>' as the heading for </a:t>
            </a:r>
            <a:r>
              <a:rPr lang="en-US" sz="1800" b="1" dirty="0" err="1">
                <a:cs typeface="Courier New" pitchFamily="49" charset="0"/>
              </a:rPr>
              <a:t>ModifiedDate</a:t>
            </a:r>
            <a:r>
              <a:rPr lang="en-US" sz="1800" dirty="0">
                <a:latin typeface="Calibri" pitchFamily="34" charset="0"/>
                <a:cs typeface="Calibri" pitchFamily="34" charset="0"/>
              </a:rPr>
              <a:t> column in the </a:t>
            </a:r>
            <a:r>
              <a:rPr lang="en-US" sz="1800" b="1" dirty="0" err="1">
                <a:cs typeface="Courier New" pitchFamily="49" charset="0"/>
              </a:rPr>
              <a:t>dbo.Individual</a:t>
            </a:r>
            <a:r>
              <a:rPr lang="en-US" sz="1800" dirty="0">
                <a:latin typeface="Calibri" pitchFamily="34" charset="0"/>
                <a:cs typeface="Calibri" pitchFamily="34" charset="0"/>
              </a:rPr>
              <a:t> table, the </a:t>
            </a:r>
            <a:r>
              <a:rPr lang="en-US" sz="1800" dirty="0">
                <a:cs typeface="Courier New" pitchFamily="49" charset="0"/>
              </a:rPr>
              <a:t>SELECT</a:t>
            </a:r>
            <a:r>
              <a:rPr lang="en-US" sz="1800" dirty="0">
                <a:latin typeface="Calibri" pitchFamily="34" charset="0"/>
                <a:cs typeface="Calibri" pitchFamily="34" charset="0"/>
              </a:rPr>
              <a:t> statement:</a:t>
            </a:r>
          </a:p>
        </p:txBody>
      </p:sp>
      <p:sp>
        <p:nvSpPr>
          <p:cNvPr id="7" name="TextBox 6"/>
          <p:cNvSpPr txBox="1"/>
          <p:nvPr/>
        </p:nvSpPr>
        <p:spPr>
          <a:xfrm>
            <a:off x="381000" y="34290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displays '</a:t>
            </a:r>
            <a:r>
              <a:rPr lang="en-US" sz="1800" b="1" dirty="0" err="1">
                <a:cs typeface="Courier New" pitchFamily="49" charset="0"/>
              </a:rPr>
              <a:t>ChangedDate</a:t>
            </a:r>
            <a:r>
              <a:rPr lang="en-US" sz="1800" dirty="0">
                <a:latin typeface="Calibri" pitchFamily="34" charset="0"/>
                <a:cs typeface="Calibri" pitchFamily="34" charset="0"/>
              </a:rPr>
              <a:t>' as the heading for </a:t>
            </a:r>
            <a:r>
              <a:rPr lang="en-US" sz="1800" b="1" dirty="0" err="1">
                <a:cs typeface="Courier New" pitchFamily="49" charset="0"/>
              </a:rPr>
              <a:t>ModifiedDate</a:t>
            </a:r>
            <a:r>
              <a:rPr lang="en-US" sz="1800" dirty="0">
                <a:latin typeface="Calibri" pitchFamily="34" charset="0"/>
                <a:cs typeface="Calibri" pitchFamily="34" charset="0"/>
              </a:rPr>
              <a:t> column in the </a:t>
            </a:r>
            <a:r>
              <a:rPr lang="en-US" sz="1800" b="1" dirty="0" err="1">
                <a:cs typeface="Courier New" pitchFamily="49" charset="0"/>
              </a:rPr>
              <a:t>dbo.Individual</a:t>
            </a:r>
            <a:r>
              <a:rPr lang="en-US" sz="1800" dirty="0">
                <a:cs typeface="Courier New" pitchFamily="49" charset="0"/>
              </a:rPr>
              <a:t> </a:t>
            </a:r>
            <a:r>
              <a:rPr lang="en-US" sz="1800" dirty="0">
                <a:latin typeface="Calibri" pitchFamily="34" charset="0"/>
                <a:cs typeface="Calibri" pitchFamily="34" charset="0"/>
              </a:rPr>
              <a:t>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the original heading and the changed heading:</a:t>
            </a:r>
          </a:p>
        </p:txBody>
      </p:sp>
      <p:pic>
        <p:nvPicPr>
          <p:cNvPr id="8" name="Picture 7" descr="Figure 8.5.tif"/>
          <p:cNvPicPr>
            <a:picLocks noChangeAspect="1"/>
          </p:cNvPicPr>
          <p:nvPr/>
        </p:nvPicPr>
        <p:blipFill>
          <a:blip r:embed="rId2" cstate="print"/>
          <a:stretch>
            <a:fillRect/>
          </a:stretch>
        </p:blipFill>
        <p:spPr>
          <a:xfrm>
            <a:off x="1828800" y="4572000"/>
            <a:ext cx="5263299" cy="1524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Computing Values in </a:t>
            </a:r>
            <a:r>
              <a:rPr lang="en-US" dirty="0" err="1"/>
              <a:t>ResultSet</a:t>
            </a:r>
            <a:r>
              <a:rPr lang="en-US" dirty="0"/>
              <a:t> 1-2</a:t>
            </a:r>
          </a:p>
        </p:txBody>
      </p:sp>
      <p:grpSp>
        <p:nvGrpSpPr>
          <p:cNvPr id="5" name="Group 4"/>
          <p:cNvGrpSpPr/>
          <p:nvPr/>
        </p:nvGrpSpPr>
        <p:grpSpPr>
          <a:xfrm>
            <a:off x="381000" y="12192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can contain mathematical expressions by applying operators to one or more columns. </a:t>
              </a:r>
              <a:endParaRPr lang="en-US" sz="1800" kern="1200" dirty="0">
                <a:latin typeface="Calibri" pitchFamily="34" charset="0"/>
                <a:cs typeface="Calibri" pitchFamily="34" charset="0"/>
              </a:endParaRPr>
            </a:p>
          </p:txBody>
        </p:sp>
      </p:grpSp>
      <p:grpSp>
        <p:nvGrpSpPr>
          <p:cNvPr id="8" name="Group 7"/>
          <p:cNvGrpSpPr/>
          <p:nvPr/>
        </p:nvGrpSpPr>
        <p:grpSpPr>
          <a:xfrm>
            <a:off x="381000" y="22860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291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It allows a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to contain values that do not exist in the base table, but which are calculated from the values stored in the base table.</a:t>
            </a:r>
          </a:p>
        </p:txBody>
      </p:sp>
      <p:grpSp>
        <p:nvGrpSpPr>
          <p:cNvPr id="12" name="Group 11"/>
          <p:cNvGrpSpPr/>
          <p:nvPr/>
        </p:nvGrpSpPr>
        <p:grpSpPr>
          <a:xfrm>
            <a:off x="381000" y="4343400"/>
            <a:ext cx="8153400" cy="762000"/>
            <a:chOff x="0" y="267999"/>
            <a:chExt cx="6096000" cy="936000"/>
          </a:xfrm>
          <a:scene3d>
            <a:camera prst="orthographicFront"/>
            <a:lightRig rig="flat" dir="t"/>
          </a:scene3d>
        </p:grpSpPr>
        <p:sp>
          <p:nvSpPr>
            <p:cNvPr id="13" name="Rounded Rectangle 1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5" name="Rounded Rectangle 4"/>
          <p:cNvSpPr/>
          <p:nvPr/>
        </p:nvSpPr>
        <p:spPr>
          <a:xfrm>
            <a:off x="457200" y="4349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Consider the example where the production people decide to give 15% discount on the standard cost of all the products.</a:t>
            </a:r>
          </a:p>
        </p:txBody>
      </p:sp>
      <p:grpSp>
        <p:nvGrpSpPr>
          <p:cNvPr id="16" name="Group 15"/>
          <p:cNvGrpSpPr/>
          <p:nvPr/>
        </p:nvGrpSpPr>
        <p:grpSpPr>
          <a:xfrm>
            <a:off x="381000" y="3276600"/>
            <a:ext cx="8153400" cy="8382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For example, consider the table </a:t>
              </a:r>
              <a:r>
                <a:rPr lang="en-US" sz="1800" dirty="0" err="1">
                  <a:latin typeface="Courier New" pitchFamily="49" charset="0"/>
                  <a:cs typeface="Courier New" pitchFamily="49" charset="0"/>
                </a:rPr>
                <a:t>Production.ProductCostHistory</a:t>
              </a:r>
              <a:r>
                <a:rPr lang="en-US" sz="1800" dirty="0">
                  <a:latin typeface="Calibri" pitchFamily="34" charset="0"/>
                  <a:cs typeface="Calibri" pitchFamily="34" charset="0"/>
                </a:rPr>
                <a:t> from </a:t>
              </a:r>
              <a:r>
                <a:rPr lang="en-US" sz="1800" dirty="0">
                  <a:latin typeface="Courier New" pitchFamily="49" charset="0"/>
                  <a:cs typeface="Courier New" pitchFamily="49" charset="0"/>
                </a:rPr>
                <a:t>AdventureWorks2012</a:t>
              </a:r>
              <a:r>
                <a:rPr lang="en-US" sz="1800" dirty="0">
                  <a:latin typeface="Calibri" pitchFamily="34" charset="0"/>
                  <a:cs typeface="Calibri" pitchFamily="34" charset="0"/>
                </a:rPr>
                <a:t> database. </a:t>
              </a:r>
              <a:endParaRPr lang="en-US" sz="1800" kern="1200" dirty="0">
                <a:latin typeface="Calibri" pitchFamily="34" charset="0"/>
                <a:cs typeface="Calibri" pitchFamily="34"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Computing Values in </a:t>
            </a:r>
            <a:r>
              <a:rPr lang="en-US" dirty="0" err="1"/>
              <a:t>ResultSet</a:t>
            </a:r>
            <a:r>
              <a:rPr lang="en-US" dirty="0"/>
              <a:t> 2-2</a:t>
            </a:r>
          </a:p>
        </p:txBody>
      </p:sp>
      <p:sp>
        <p:nvSpPr>
          <p:cNvPr id="5" name="TextBox 4"/>
          <p:cNvSpPr txBox="1"/>
          <p:nvPr/>
        </p:nvSpPr>
        <p:spPr>
          <a:xfrm>
            <a:off x="685800" y="1828800"/>
            <a:ext cx="80010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SELECT </a:t>
            </a:r>
            <a:r>
              <a:rPr lang="en-US" dirty="0" err="1"/>
              <a:t>ProductID,StandardCost,StandardCost</a:t>
            </a:r>
            <a:r>
              <a:rPr lang="en-US" dirty="0"/>
              <a:t> * 0.15 as Discount FROM</a:t>
            </a:r>
          </a:p>
          <a:p>
            <a:r>
              <a:rPr lang="en-US" dirty="0" err="1"/>
              <a:t>Production.ProductCostHistory</a:t>
            </a:r>
            <a:endParaRPr lang="en-US" dirty="0"/>
          </a:p>
          <a:p>
            <a:r>
              <a:rPr lang="en-US" dirty="0"/>
              <a:t>GO</a:t>
            </a:r>
            <a:endParaRPr lang="en-US" sz="1050" dirty="0"/>
          </a:p>
        </p:txBody>
      </p:sp>
      <p:sp>
        <p:nvSpPr>
          <p:cNvPr id="6" name="TextBox 5"/>
          <p:cNvSpPr txBox="1"/>
          <p:nvPr/>
        </p:nvSpPr>
        <p:spPr>
          <a:xfrm>
            <a:off x="381000" y="1066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discount amount does not exist, but can be calculated by executing the </a:t>
            </a:r>
            <a:r>
              <a:rPr lang="en-US" sz="1800" dirty="0">
                <a:cs typeface="Courier New" pitchFamily="49" charset="0"/>
              </a:rPr>
              <a:t>SELECT </a:t>
            </a:r>
            <a:r>
              <a:rPr lang="en-US" sz="1800" dirty="0">
                <a:latin typeface="Calibri" pitchFamily="34" charset="0"/>
                <a:cs typeface="Calibri" pitchFamily="34" charset="0"/>
              </a:rPr>
              <a:t>statement shown in the following code snippet:</a:t>
            </a:r>
          </a:p>
        </p:txBody>
      </p:sp>
      <p:sp>
        <p:nvSpPr>
          <p:cNvPr id="7" name="TextBox 6"/>
          <p:cNvSpPr txBox="1"/>
          <p:nvPr/>
        </p:nvSpPr>
        <p:spPr>
          <a:xfrm>
            <a:off x="381000" y="2895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the output where discount amount is calculated using </a:t>
            </a:r>
            <a:r>
              <a:rPr lang="en-US" sz="1800" dirty="0">
                <a:cs typeface="Courier New" pitchFamily="49" charset="0"/>
              </a:rPr>
              <a:t>SELECT </a:t>
            </a:r>
            <a:r>
              <a:rPr lang="en-US" sz="1800" dirty="0">
                <a:latin typeface="Calibri" pitchFamily="34" charset="0"/>
                <a:cs typeface="Calibri" pitchFamily="34" charset="0"/>
              </a:rPr>
              <a:t>statement:</a:t>
            </a:r>
          </a:p>
        </p:txBody>
      </p:sp>
      <p:pic>
        <p:nvPicPr>
          <p:cNvPr id="8" name="Picture 7" descr="Figure 8.6.tif"/>
          <p:cNvPicPr>
            <a:picLocks noChangeAspect="1"/>
          </p:cNvPicPr>
          <p:nvPr/>
        </p:nvPicPr>
        <p:blipFill>
          <a:blip r:embed="rId2" cstate="print"/>
          <a:stretch>
            <a:fillRect/>
          </a:stretch>
        </p:blipFill>
        <p:spPr>
          <a:xfrm>
            <a:off x="2971800" y="3429000"/>
            <a:ext cx="3048000" cy="310753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Using DISTINCT</a:t>
            </a:r>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keyword </a:t>
              </a:r>
              <a:r>
                <a:rPr lang="en-US" sz="1800" dirty="0">
                  <a:latin typeface="Courier New" pitchFamily="49" charset="0"/>
                  <a:cs typeface="Courier New" pitchFamily="49" charset="0"/>
                </a:rPr>
                <a:t>DISTINCT</a:t>
              </a:r>
              <a:r>
                <a:rPr lang="en-US" sz="1800" dirty="0">
                  <a:latin typeface="Calibri" pitchFamily="34" charset="0"/>
                  <a:cs typeface="Calibri" pitchFamily="34" charset="0"/>
                </a:rPr>
                <a:t> prevents the retrieval of duplicate records.</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It eliminates rows that are repeating from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of a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a:t>
            </a:r>
          </a:p>
        </p:txBody>
      </p:sp>
      <p:grpSp>
        <p:nvGrpSpPr>
          <p:cNvPr id="12" name="Group 11"/>
          <p:cNvGrpSpPr/>
          <p:nvPr/>
        </p:nvGrpSpPr>
        <p:grpSpPr>
          <a:xfrm>
            <a:off x="381000" y="3886200"/>
            <a:ext cx="8153400" cy="762000"/>
            <a:chOff x="0" y="267999"/>
            <a:chExt cx="6096000" cy="936000"/>
          </a:xfrm>
          <a:scene3d>
            <a:camera prst="orthographicFront"/>
            <a:lightRig rig="flat" dir="t"/>
          </a:scene3d>
        </p:grpSpPr>
        <p:sp>
          <p:nvSpPr>
            <p:cNvPr id="13" name="Rounded Rectangle 1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5" name="Rounded Rectangle 4"/>
          <p:cNvSpPr/>
          <p:nvPr/>
        </p:nvSpPr>
        <p:spPr>
          <a:xfrm>
            <a:off x="457200" y="3891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On using the </a:t>
            </a:r>
            <a:r>
              <a:rPr lang="en-US" sz="1800" dirty="0">
                <a:latin typeface="Courier New" pitchFamily="49" charset="0"/>
                <a:cs typeface="Courier New" pitchFamily="49" charset="0"/>
              </a:rPr>
              <a:t>DISTINCT</a:t>
            </a:r>
            <a:r>
              <a:rPr lang="en-US" sz="1800" dirty="0">
                <a:latin typeface="Calibri" pitchFamily="34" charset="0"/>
                <a:cs typeface="Calibri" pitchFamily="34" charset="0"/>
              </a:rPr>
              <a:t> keyword in the query, SQL Server will display every record of </a:t>
            </a:r>
            <a:r>
              <a:rPr lang="en-US" sz="1800" dirty="0" err="1">
                <a:latin typeface="Courier New" pitchFamily="49" charset="0"/>
                <a:cs typeface="Courier New" pitchFamily="49" charset="0"/>
              </a:rPr>
              <a:t>StandardCost</a:t>
            </a:r>
            <a:r>
              <a:rPr lang="en-US" sz="1800" dirty="0">
                <a:latin typeface="Calibri" pitchFamily="34" charset="0"/>
                <a:cs typeface="Calibri" pitchFamily="34" charset="0"/>
              </a:rPr>
              <a:t> only once as shown in the following code snippet:</a:t>
            </a:r>
          </a:p>
        </p:txBody>
      </p:sp>
      <p:grpSp>
        <p:nvGrpSpPr>
          <p:cNvPr id="16" name="Group 15"/>
          <p:cNvGrpSpPr/>
          <p:nvPr/>
        </p:nvGrpSpPr>
        <p:grpSpPr>
          <a:xfrm>
            <a:off x="381000" y="2895600"/>
            <a:ext cx="8153400" cy="8382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For example, if the </a:t>
              </a:r>
              <a:r>
                <a:rPr lang="en-US" sz="1800" dirty="0" err="1">
                  <a:latin typeface="Courier New" pitchFamily="49" charset="0"/>
                  <a:cs typeface="Courier New" pitchFamily="49" charset="0"/>
                </a:rPr>
                <a:t>StandardCost</a:t>
              </a:r>
              <a:r>
                <a:rPr lang="en-US" sz="1800" dirty="0">
                  <a:latin typeface="Courier New" pitchFamily="49" charset="0"/>
                  <a:cs typeface="Courier New" pitchFamily="49" charset="0"/>
                </a:rPr>
                <a:t> </a:t>
              </a:r>
              <a:r>
                <a:rPr lang="en-US" sz="1800" dirty="0">
                  <a:latin typeface="Calibri" pitchFamily="34" charset="0"/>
                  <a:cs typeface="Calibri" pitchFamily="34" charset="0"/>
                </a:rPr>
                <a:t>column is selected without using the </a:t>
              </a:r>
              <a:r>
                <a:rPr lang="en-US" sz="1800" dirty="0">
                  <a:latin typeface="Courier New" pitchFamily="49" charset="0"/>
                  <a:cs typeface="Courier New" pitchFamily="49" charset="0"/>
                </a:rPr>
                <a:t>DISTINCT</a:t>
              </a:r>
              <a:r>
                <a:rPr lang="en-US" sz="1800" dirty="0">
                  <a:latin typeface="Calibri" pitchFamily="34" charset="0"/>
                  <a:cs typeface="Calibri" pitchFamily="34" charset="0"/>
                </a:rPr>
                <a:t> keyword, it will display all the standard costs present in the table.</a:t>
              </a:r>
              <a:endParaRPr lang="en-US" sz="1800" kern="1200" dirty="0">
                <a:latin typeface="Calibri" pitchFamily="34" charset="0"/>
                <a:cs typeface="Calibri" pitchFamily="34" charset="0"/>
              </a:endParaRPr>
            </a:p>
          </p:txBody>
        </p:sp>
      </p:grpSp>
      <p:sp>
        <p:nvSpPr>
          <p:cNvPr id="19" name="TextBox 18"/>
          <p:cNvSpPr txBox="1"/>
          <p:nvPr/>
        </p:nvSpPr>
        <p:spPr>
          <a:xfrm>
            <a:off x="457200" y="4853428"/>
            <a:ext cx="80010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SELECT DISTINCT </a:t>
            </a:r>
            <a:r>
              <a:rPr lang="en-US" dirty="0" err="1"/>
              <a:t>StandardCost</a:t>
            </a:r>
            <a:r>
              <a:rPr lang="en-US" dirty="0"/>
              <a:t> FROM </a:t>
            </a:r>
            <a:r>
              <a:rPr lang="en-US" dirty="0" err="1"/>
              <a:t>Production.ProductCostHistory</a:t>
            </a:r>
            <a:endParaRPr lang="en-US" dirty="0"/>
          </a:p>
          <a:p>
            <a:r>
              <a:rPr lang="en-US" dirty="0"/>
              <a:t>GO</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Using TOP and PERCENT</a:t>
            </a:r>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TOP</a:t>
              </a:r>
              <a:r>
                <a:rPr lang="en-US" sz="1800" dirty="0">
                  <a:latin typeface="Calibri" pitchFamily="34" charset="0"/>
                  <a:cs typeface="Calibri" pitchFamily="34" charset="0"/>
                </a:rPr>
                <a:t> keyword will display only the first few set of rows as a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TOP</a:t>
              </a:r>
              <a:r>
                <a:rPr lang="en-US" sz="1800" dirty="0">
                  <a:latin typeface="Calibri" pitchFamily="34" charset="0"/>
                  <a:cs typeface="Calibri" pitchFamily="34" charset="0"/>
                </a:rPr>
                <a:t> expression can also be used with other statements such as </a:t>
              </a:r>
              <a:r>
                <a:rPr lang="en-US" sz="1800" dirty="0">
                  <a:latin typeface="Courier New" pitchFamily="49" charset="0"/>
                  <a:cs typeface="Courier New" pitchFamily="49" charset="0"/>
                </a:rPr>
                <a:t>INSERT</a:t>
              </a:r>
              <a:r>
                <a:rPr lang="en-US" sz="1800" dirty="0">
                  <a:latin typeface="Calibri" pitchFamily="34" charset="0"/>
                  <a:cs typeface="Calibri" pitchFamily="34" charset="0"/>
                </a:rPr>
                <a:t>, </a:t>
              </a:r>
              <a:r>
                <a:rPr lang="en-US" sz="1800" dirty="0">
                  <a:latin typeface="Courier New" pitchFamily="49" charset="0"/>
                  <a:cs typeface="Courier New" pitchFamily="49" charset="0"/>
                </a:rPr>
                <a:t>UPDATE</a:t>
              </a:r>
              <a:r>
                <a:rPr lang="en-US" sz="1800" dirty="0">
                  <a:latin typeface="Calibri" pitchFamily="34" charset="0"/>
                  <a:cs typeface="Calibri" pitchFamily="34" charset="0"/>
                </a:rPr>
                <a:t>, and </a:t>
              </a:r>
              <a:r>
                <a:rPr lang="en-US" sz="1800" dirty="0">
                  <a:latin typeface="Courier New" pitchFamily="49" charset="0"/>
                  <a:cs typeface="Courier New" pitchFamily="49" charset="0"/>
                </a:rPr>
                <a:t>DELETE</a:t>
              </a:r>
              <a:r>
                <a:rPr lang="en-US" sz="1800" dirty="0">
                  <a:latin typeface="Calibri" pitchFamily="34" charset="0"/>
                  <a:cs typeface="Calibri" pitchFamily="34" charset="0"/>
                </a:rPr>
                <a:t>. </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set of rows is either limited to a number or a percent of rows.</a:t>
            </a:r>
          </a:p>
        </p:txBody>
      </p:sp>
      <p:sp>
        <p:nvSpPr>
          <p:cNvPr id="15" name="TextBox 14"/>
          <p:cNvSpPr txBox="1"/>
          <p:nvPr/>
        </p:nvSpPr>
        <p:spPr>
          <a:xfrm>
            <a:off x="381000" y="37454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the </a:t>
            </a:r>
            <a:r>
              <a:rPr lang="en-US" sz="1800" dirty="0">
                <a:cs typeface="Courier New" pitchFamily="49" charset="0"/>
              </a:rPr>
              <a:t>TOP</a:t>
            </a:r>
            <a:r>
              <a:rPr lang="en-US" sz="1800" dirty="0">
                <a:latin typeface="Calibri" pitchFamily="34" charset="0"/>
                <a:cs typeface="Calibri" pitchFamily="34" charset="0"/>
              </a:rPr>
              <a:t> keyword is as follows:</a:t>
            </a:r>
          </a:p>
        </p:txBody>
      </p:sp>
      <p:sp>
        <p:nvSpPr>
          <p:cNvPr id="16" name="Rounded Rectangle 15"/>
          <p:cNvSpPr/>
          <p:nvPr/>
        </p:nvSpPr>
        <p:spPr>
          <a:xfrm>
            <a:off x="457200" y="4230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7" name="TextBox 16"/>
          <p:cNvSpPr txBox="1"/>
          <p:nvPr/>
        </p:nvSpPr>
        <p:spPr>
          <a:xfrm>
            <a:off x="457200" y="47244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[ALL|DISTINCT] [TOP expression [PERCENT] [WITH TIES]]</a:t>
            </a:r>
          </a:p>
          <a:p>
            <a:endParaRPr lang="en-US" dirty="0"/>
          </a:p>
        </p:txBody>
      </p:sp>
      <p:sp>
        <p:nvSpPr>
          <p:cNvPr id="18" name="TextBox 17"/>
          <p:cNvSpPr txBox="1"/>
          <p:nvPr/>
        </p:nvSpPr>
        <p:spPr>
          <a:xfrm>
            <a:off x="381000" y="5486400"/>
            <a:ext cx="8458200" cy="1200329"/>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expression</a:t>
            </a:r>
            <a:r>
              <a:rPr lang="en-US" sz="1800" dirty="0">
                <a:latin typeface="Calibri" pitchFamily="34" charset="0"/>
                <a:cs typeface="Calibri" pitchFamily="34" charset="0"/>
              </a:rPr>
              <a:t>: is the number or the percentage of rows to be returned as the result.</a:t>
            </a:r>
          </a:p>
          <a:p>
            <a:pPr marL="231775">
              <a:lnSpc>
                <a:spcPct val="100000"/>
              </a:lnSpc>
              <a:spcBef>
                <a:spcPts val="0"/>
              </a:spcBef>
            </a:pPr>
            <a:r>
              <a:rPr lang="en-US" sz="1800" dirty="0">
                <a:cs typeface="Courier New" pitchFamily="49" charset="0"/>
              </a:rPr>
              <a:t>PERCENT</a:t>
            </a:r>
            <a:r>
              <a:rPr lang="en-US" sz="1800" dirty="0">
                <a:latin typeface="Calibri" pitchFamily="34" charset="0"/>
                <a:cs typeface="Calibri" pitchFamily="34" charset="0"/>
              </a:rPr>
              <a:t>: returns the number of rows limited by percentage.</a:t>
            </a:r>
          </a:p>
          <a:p>
            <a:pPr marL="231775">
              <a:lnSpc>
                <a:spcPct val="100000"/>
              </a:lnSpc>
              <a:spcBef>
                <a:spcPts val="0"/>
              </a:spcBef>
            </a:pPr>
            <a:r>
              <a:rPr lang="en-US" sz="1800" dirty="0">
                <a:cs typeface="Courier New" pitchFamily="49" charset="0"/>
              </a:rPr>
              <a:t>WITH TIES</a:t>
            </a:r>
            <a:r>
              <a:rPr lang="en-US" sz="1800" dirty="0">
                <a:latin typeface="Calibri" pitchFamily="34" charset="0"/>
                <a:cs typeface="Calibri" pitchFamily="34" charset="0"/>
              </a:rPr>
              <a:t>: is the additional number of rows that is to be displayed.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FDC1C-2BEB-459D-BA84-378C8BFC0F93}"/>
              </a:ext>
            </a:extLst>
          </p:cNvPr>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a:extLst>
              <a:ext uri="{FF2B5EF4-FFF2-40B4-BE49-F238E27FC236}">
                <a16:creationId xmlns:a16="http://schemas.microsoft.com/office/drawing/2014/main" id="{C7958A9E-D6A5-444F-B98E-59E99BC0E90F}"/>
              </a:ext>
            </a:extLst>
          </p:cNvPr>
          <p:cNvSpPr>
            <a:spLocks noGrp="1"/>
          </p:cNvSpPr>
          <p:nvPr>
            <p:ph type="ftr" sz="quarter" idx="11"/>
          </p:nvPr>
        </p:nvSpPr>
        <p:spPr/>
        <p:txBody>
          <a:bodyPr/>
          <a:lstStyle/>
          <a:p>
            <a:pPr>
              <a:defRPr/>
            </a:pPr>
            <a:r>
              <a:rPr lang="en-US"/>
              <a:t>Accessing Data/ Session 8 </a:t>
            </a:r>
            <a:endParaRPr lang="en-US" dirty="0"/>
          </a:p>
        </p:txBody>
      </p:sp>
      <p:sp>
        <p:nvSpPr>
          <p:cNvPr id="4" name="Title 3">
            <a:extLst>
              <a:ext uri="{FF2B5EF4-FFF2-40B4-BE49-F238E27FC236}">
                <a16:creationId xmlns:a16="http://schemas.microsoft.com/office/drawing/2014/main" id="{780FFB8A-F90E-4067-953C-10732429A8B3}"/>
              </a:ext>
            </a:extLst>
          </p:cNvPr>
          <p:cNvSpPr>
            <a:spLocks noGrp="1"/>
          </p:cNvSpPr>
          <p:nvPr>
            <p:ph type="title"/>
          </p:nvPr>
        </p:nvSpPr>
        <p:spPr/>
        <p:txBody>
          <a:bodyPr/>
          <a:lstStyle/>
          <a:p>
            <a:r>
              <a:rPr lang="en-US" dirty="0"/>
              <a:t>Quan  tam</a:t>
            </a:r>
          </a:p>
        </p:txBody>
      </p:sp>
      <p:sp>
        <p:nvSpPr>
          <p:cNvPr id="5" name="TextBox 4">
            <a:extLst>
              <a:ext uri="{FF2B5EF4-FFF2-40B4-BE49-F238E27FC236}">
                <a16:creationId xmlns:a16="http://schemas.microsoft.com/office/drawing/2014/main" id="{51221670-B0CD-4F96-8704-19DB6DB5ACD6}"/>
              </a:ext>
            </a:extLst>
          </p:cNvPr>
          <p:cNvSpPr txBox="1"/>
          <p:nvPr/>
        </p:nvSpPr>
        <p:spPr>
          <a:xfrm>
            <a:off x="152400" y="1219200"/>
            <a:ext cx="8777288" cy="259302"/>
          </a:xfrm>
          <a:prstGeom prst="rect">
            <a:avLst/>
          </a:prstGeom>
          <a:noFill/>
        </p:spPr>
        <p:txBody>
          <a:bodyPr wrap="square" rtlCol="0">
            <a:spAutoFit/>
          </a:bodyPr>
          <a:lstStyle/>
          <a:p>
            <a:endParaRPr lang="en-US"/>
          </a:p>
        </p:txBody>
      </p:sp>
      <p:sp>
        <p:nvSpPr>
          <p:cNvPr id="6" name="TextBox 5">
            <a:extLst>
              <a:ext uri="{FF2B5EF4-FFF2-40B4-BE49-F238E27FC236}">
                <a16:creationId xmlns:a16="http://schemas.microsoft.com/office/drawing/2014/main" id="{792D84E3-41E1-4647-B6C5-6658FCEC87F5}"/>
              </a:ext>
            </a:extLst>
          </p:cNvPr>
          <p:cNvSpPr txBox="1"/>
          <p:nvPr/>
        </p:nvSpPr>
        <p:spPr>
          <a:xfrm>
            <a:off x="190500" y="1089934"/>
            <a:ext cx="8701088" cy="2059795"/>
          </a:xfrm>
          <a:prstGeom prst="rect">
            <a:avLst/>
          </a:prstGeom>
          <a:noFill/>
        </p:spPr>
        <p:txBody>
          <a:bodyPr wrap="square" rtlCol="0">
            <a:spAutoFit/>
          </a:bodyPr>
          <a:lstStyle/>
          <a:p>
            <a:r>
              <a:rPr lang="en-US" sz="2000" b="1" dirty="0"/>
              <a:t>1&gt;select</a:t>
            </a:r>
          </a:p>
          <a:p>
            <a:r>
              <a:rPr lang="en-US" sz="2000" b="1" dirty="0"/>
              <a:t>2&gt;distinct</a:t>
            </a:r>
          </a:p>
          <a:p>
            <a:r>
              <a:rPr lang="en-US" sz="2000" b="1" dirty="0"/>
              <a:t>3&gt;Group by</a:t>
            </a:r>
          </a:p>
          <a:p>
            <a:r>
              <a:rPr lang="en-US" sz="2000" b="1" dirty="0"/>
              <a:t>4&gt;XML</a:t>
            </a:r>
          </a:p>
          <a:p>
            <a:r>
              <a:rPr lang="en-US" sz="2000" b="1" dirty="0"/>
              <a:t>5&gt;XQuery</a:t>
            </a:r>
          </a:p>
          <a:p>
            <a:endParaRPr lang="en-US" dirty="0"/>
          </a:p>
        </p:txBody>
      </p:sp>
    </p:spTree>
    <p:extLst>
      <p:ext uri="{BB962C8B-B14F-4D97-AF65-F5344CB8AC3E}">
        <p14:creationId xmlns:p14="http://schemas.microsoft.com/office/powerpoint/2010/main" val="3111039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INTO 1-3</a:t>
            </a:r>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INTO</a:t>
              </a:r>
              <a:r>
                <a:rPr lang="en-US" sz="1800" dirty="0">
                  <a:latin typeface="Calibri" pitchFamily="34" charset="0"/>
                  <a:cs typeface="Calibri" pitchFamily="34" charset="0"/>
                </a:rPr>
                <a:t> clause creates a new table and inserts rows and columns listed in the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into it.</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order to execute this clause with the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the user must have the permission to </a:t>
              </a:r>
              <a:r>
                <a:rPr lang="en-US" sz="1800" dirty="0">
                  <a:latin typeface="Courier New" pitchFamily="49" charset="0"/>
                  <a:cs typeface="Courier New" pitchFamily="49" charset="0"/>
                </a:rPr>
                <a:t>CREATE TABLE</a:t>
              </a:r>
              <a:r>
                <a:rPr lang="en-US" sz="1800" dirty="0">
                  <a:latin typeface="Calibri" pitchFamily="34" charset="0"/>
                  <a:cs typeface="Calibri" pitchFamily="34" charset="0"/>
                </a:rPr>
                <a:t> in the destination database.</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ourier New" pitchFamily="49" charset="0"/>
                <a:cs typeface="Courier New" pitchFamily="49" charset="0"/>
              </a:rPr>
              <a:t>INTO</a:t>
            </a:r>
            <a:r>
              <a:rPr lang="en-US" sz="1800" dirty="0">
                <a:latin typeface="Calibri" pitchFamily="34" charset="0"/>
                <a:cs typeface="Calibri" pitchFamily="34" charset="0"/>
              </a:rPr>
              <a:t> clause also inserts existing rows into the new table.</a:t>
            </a:r>
          </a:p>
        </p:txBody>
      </p:sp>
      <p:sp>
        <p:nvSpPr>
          <p:cNvPr id="15" name="TextBox 14"/>
          <p:cNvSpPr txBox="1"/>
          <p:nvPr/>
        </p:nvSpPr>
        <p:spPr>
          <a:xfrm>
            <a:off x="381000" y="37454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the </a:t>
            </a:r>
            <a:r>
              <a:rPr lang="en-US" sz="1800" dirty="0">
                <a:cs typeface="Courier New" pitchFamily="49" charset="0"/>
              </a:rPr>
              <a:t>SELECT</a:t>
            </a:r>
            <a:r>
              <a:rPr lang="en-US" sz="1800" dirty="0">
                <a:latin typeface="Calibri" pitchFamily="34" charset="0"/>
                <a:cs typeface="Calibri" pitchFamily="34" charset="0"/>
              </a:rPr>
              <a:t> statement is as follows:</a:t>
            </a:r>
          </a:p>
        </p:txBody>
      </p:sp>
      <p:sp>
        <p:nvSpPr>
          <p:cNvPr id="16" name="Rounded Rectangle 15"/>
          <p:cNvSpPr/>
          <p:nvPr/>
        </p:nvSpPr>
        <p:spPr>
          <a:xfrm>
            <a:off x="457200" y="4230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7" name="TextBox 16"/>
          <p:cNvSpPr txBox="1"/>
          <p:nvPr/>
        </p:nvSpPr>
        <p:spPr>
          <a:xfrm>
            <a:off x="457200" y="47244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&lt;column_name1&gt;..&lt;</a:t>
            </a:r>
            <a:r>
              <a:rPr lang="en-US" dirty="0" err="1"/>
              <a:t>column_nameN</a:t>
            </a:r>
            <a:r>
              <a:rPr lang="en-US" dirty="0"/>
              <a:t>&gt; [INTO </a:t>
            </a:r>
            <a:r>
              <a:rPr lang="en-US" dirty="0" err="1"/>
              <a:t>new_table</a:t>
            </a:r>
            <a:r>
              <a:rPr lang="en-US" dirty="0"/>
              <a:t>] FROM </a:t>
            </a:r>
            <a:r>
              <a:rPr lang="en-US" dirty="0" err="1"/>
              <a:t>table_list</a:t>
            </a:r>
            <a:endParaRPr lang="en-US" dirty="0"/>
          </a:p>
          <a:p>
            <a:endParaRPr lang="en-US" dirty="0"/>
          </a:p>
        </p:txBody>
      </p:sp>
      <p:sp>
        <p:nvSpPr>
          <p:cNvPr id="18" name="TextBox 17"/>
          <p:cNvSpPr txBox="1"/>
          <p:nvPr/>
        </p:nvSpPr>
        <p:spPr>
          <a:xfrm>
            <a:off x="381000" y="5486400"/>
            <a:ext cx="8458200" cy="646331"/>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err="1">
                <a:cs typeface="Courier New" pitchFamily="49" charset="0"/>
              </a:rPr>
              <a:t>new_table</a:t>
            </a:r>
            <a:r>
              <a:rPr lang="en-US" sz="1800" dirty="0">
                <a:latin typeface="Calibri" pitchFamily="34" charset="0"/>
                <a:cs typeface="Calibri" pitchFamily="34" charset="0"/>
              </a:rPr>
              <a:t>: is the name of the new table that is to be created.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INTO 2-3</a:t>
            </a:r>
          </a:p>
        </p:txBody>
      </p:sp>
      <p:sp>
        <p:nvSpPr>
          <p:cNvPr id="5" name="TextBox 4"/>
          <p:cNvSpPr txBox="1"/>
          <p:nvPr/>
        </p:nvSpPr>
        <p:spPr>
          <a:xfrm>
            <a:off x="457200" y="2262628"/>
            <a:ext cx="8001000" cy="1471172"/>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AdventureWorks2012</a:t>
            </a:r>
          </a:p>
          <a:p>
            <a:r>
              <a:rPr lang="en-US" dirty="0"/>
              <a:t>SELECT </a:t>
            </a:r>
            <a:r>
              <a:rPr lang="en-US" dirty="0" err="1"/>
              <a:t>ProductModelID,Name</a:t>
            </a:r>
            <a:r>
              <a:rPr lang="en-US" dirty="0"/>
              <a:t> INTO </a:t>
            </a:r>
            <a:r>
              <a:rPr lang="en-US" dirty="0" err="1"/>
              <a:t>Production.ProductName</a:t>
            </a:r>
            <a:r>
              <a:rPr lang="en-US" dirty="0"/>
              <a:t> FROM</a:t>
            </a:r>
          </a:p>
          <a:p>
            <a:r>
              <a:rPr lang="en-US" dirty="0" err="1"/>
              <a:t>Production.ProductModel</a:t>
            </a:r>
            <a:endParaRPr lang="en-US" dirty="0"/>
          </a:p>
          <a:p>
            <a:r>
              <a:rPr lang="en-US" dirty="0"/>
              <a:t>GO</a:t>
            </a:r>
          </a:p>
          <a:p>
            <a:endParaRPr lang="en-US" sz="1050" dirty="0"/>
          </a:p>
        </p:txBody>
      </p:sp>
      <p:sp>
        <p:nvSpPr>
          <p:cNvPr id="6" name="TextBox 5"/>
          <p:cNvSpPr txBox="1"/>
          <p:nvPr/>
        </p:nvSpPr>
        <p:spPr>
          <a:xfrm>
            <a:off x="381000" y="10668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uses an </a:t>
            </a:r>
            <a:r>
              <a:rPr lang="en-US" sz="1800" dirty="0">
                <a:cs typeface="Courier New" pitchFamily="49" charset="0"/>
              </a:rPr>
              <a:t>INTO</a:t>
            </a:r>
            <a:r>
              <a:rPr lang="en-US" sz="1800" dirty="0">
                <a:latin typeface="Calibri" pitchFamily="34" charset="0"/>
                <a:cs typeface="Calibri" pitchFamily="34" charset="0"/>
              </a:rPr>
              <a:t> clause which creates a new table </a:t>
            </a:r>
            <a:r>
              <a:rPr lang="en-US" sz="1800" dirty="0" err="1">
                <a:cs typeface="Courier New" pitchFamily="49" charset="0"/>
              </a:rPr>
              <a:t>Production.ProductName</a:t>
            </a:r>
            <a:r>
              <a:rPr lang="en-US" sz="1800" dirty="0">
                <a:latin typeface="Calibri" pitchFamily="34" charset="0"/>
                <a:cs typeface="Calibri" pitchFamily="34" charset="0"/>
              </a:rPr>
              <a:t> with details such as the product's ID and its name from the table </a:t>
            </a:r>
            <a:r>
              <a:rPr lang="en-US" sz="1800" dirty="0" err="1">
                <a:cs typeface="Courier New" pitchFamily="49" charset="0"/>
              </a:rPr>
              <a:t>Production.ProductModel</a:t>
            </a:r>
            <a:r>
              <a:rPr lang="en-US" sz="1800" dirty="0">
                <a:latin typeface="Calibri" pitchFamily="34" charset="0"/>
                <a:cs typeface="Calibri" pitchFamily="34" charset="0"/>
              </a:rPr>
              <a:t>:</a:t>
            </a:r>
          </a:p>
        </p:txBody>
      </p:sp>
      <p:sp>
        <p:nvSpPr>
          <p:cNvPr id="7" name="TextBox 6"/>
          <p:cNvSpPr txBox="1"/>
          <p:nvPr/>
        </p:nvSpPr>
        <p:spPr>
          <a:xfrm>
            <a:off x="381000" y="40502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After executing the code, a message stating '(128 row(s) affected)' is displayed.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INTO 3-3</a:t>
            </a:r>
          </a:p>
        </p:txBody>
      </p:sp>
      <p:pic>
        <p:nvPicPr>
          <p:cNvPr id="5" name="Picture 4" descr="Figure 8.7.tif"/>
          <p:cNvPicPr>
            <a:picLocks noChangeAspect="1"/>
          </p:cNvPicPr>
          <p:nvPr/>
        </p:nvPicPr>
        <p:blipFill>
          <a:blip r:embed="rId2" cstate="print"/>
          <a:stretch>
            <a:fillRect/>
          </a:stretch>
        </p:blipFill>
        <p:spPr>
          <a:xfrm>
            <a:off x="2438400" y="1886292"/>
            <a:ext cx="4114800" cy="4619910"/>
          </a:xfrm>
          <a:prstGeom prst="rect">
            <a:avLst/>
          </a:prstGeom>
        </p:spPr>
      </p:pic>
      <p:sp>
        <p:nvSpPr>
          <p:cNvPr id="6" name="TextBox 5"/>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If a query is written to display the rows of the new table, the output will be as shown in the following figure: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WHERE 1-8</a:t>
            </a:r>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WHERE</a:t>
              </a:r>
              <a:r>
                <a:rPr lang="en-US" sz="1800" dirty="0">
                  <a:latin typeface="Calibri" pitchFamily="34" charset="0"/>
                  <a:cs typeface="Calibri" pitchFamily="34" charset="0"/>
                </a:rPr>
                <a:t> clause with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is used to conditionally select or limit the records retrieved by the query.</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row is returned if the expression is true and is discarded if it is false.</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a:t>
            </a:r>
            <a:r>
              <a:rPr lang="en-US" sz="1800" dirty="0">
                <a:latin typeface="Courier New" pitchFamily="49" charset="0"/>
                <a:cs typeface="Courier New" pitchFamily="49" charset="0"/>
              </a:rPr>
              <a:t>WHERE</a:t>
            </a:r>
            <a:r>
              <a:rPr lang="en-US" sz="1800" dirty="0">
                <a:latin typeface="Calibri" pitchFamily="34" charset="0"/>
                <a:cs typeface="Calibri" pitchFamily="34" charset="0"/>
              </a:rPr>
              <a:t> clause specifies a </a:t>
            </a:r>
            <a:r>
              <a:rPr lang="en-US" sz="1800" dirty="0">
                <a:latin typeface="Courier New" pitchFamily="49" charset="0"/>
                <a:cs typeface="Courier New" pitchFamily="49" charset="0"/>
              </a:rPr>
              <a:t>Boolean</a:t>
            </a:r>
            <a:r>
              <a:rPr lang="en-US" sz="1800" dirty="0">
                <a:latin typeface="Calibri" pitchFamily="34" charset="0"/>
                <a:cs typeface="Calibri" pitchFamily="34" charset="0"/>
              </a:rPr>
              <a:t> expression to test the rows returned by the query.</a:t>
            </a:r>
          </a:p>
        </p:txBody>
      </p:sp>
      <p:sp>
        <p:nvSpPr>
          <p:cNvPr id="15" name="TextBox 14"/>
          <p:cNvSpPr txBox="1"/>
          <p:nvPr/>
        </p:nvSpPr>
        <p:spPr>
          <a:xfrm>
            <a:off x="381000" y="37454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the </a:t>
            </a:r>
            <a:r>
              <a:rPr lang="en-US" sz="1800" dirty="0">
                <a:cs typeface="Courier New" pitchFamily="49" charset="0"/>
              </a:rPr>
              <a:t>SELECT</a:t>
            </a:r>
            <a:r>
              <a:rPr lang="en-US" sz="1800" dirty="0">
                <a:latin typeface="Calibri" pitchFamily="34" charset="0"/>
                <a:cs typeface="Calibri" pitchFamily="34" charset="0"/>
              </a:rPr>
              <a:t> statement is as follows:</a:t>
            </a:r>
          </a:p>
        </p:txBody>
      </p:sp>
      <p:sp>
        <p:nvSpPr>
          <p:cNvPr id="16" name="Rounded Rectangle 15"/>
          <p:cNvSpPr/>
          <p:nvPr/>
        </p:nvSpPr>
        <p:spPr>
          <a:xfrm>
            <a:off x="457200" y="4230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7" name="TextBox 16"/>
          <p:cNvSpPr txBox="1"/>
          <p:nvPr/>
        </p:nvSpPr>
        <p:spPr>
          <a:xfrm>
            <a:off x="457200" y="4724400"/>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&lt;column_name1&gt;...&lt;</a:t>
            </a:r>
            <a:r>
              <a:rPr lang="en-US" dirty="0" err="1"/>
              <a:t>column_nameN</a:t>
            </a:r>
            <a:r>
              <a:rPr lang="en-US" dirty="0"/>
              <a:t>&gt; FROM &lt;</a:t>
            </a:r>
            <a:r>
              <a:rPr lang="en-US" dirty="0" err="1"/>
              <a:t>table_name</a:t>
            </a:r>
            <a:r>
              <a:rPr lang="en-US" dirty="0"/>
              <a:t>&gt; WHERE &lt;</a:t>
            </a:r>
          </a:p>
          <a:p>
            <a:r>
              <a:rPr lang="en-US" dirty="0" err="1"/>
              <a:t>search_condition</a:t>
            </a:r>
            <a:r>
              <a:rPr lang="en-US" dirty="0"/>
              <a:t>&gt;]</a:t>
            </a:r>
          </a:p>
          <a:p>
            <a:endParaRPr lang="en-US" dirty="0"/>
          </a:p>
        </p:txBody>
      </p:sp>
      <p:sp>
        <p:nvSpPr>
          <p:cNvPr id="18" name="TextBox 17"/>
          <p:cNvSpPr txBox="1"/>
          <p:nvPr/>
        </p:nvSpPr>
        <p:spPr>
          <a:xfrm>
            <a:off x="381000" y="5830669"/>
            <a:ext cx="8458200" cy="646331"/>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err="1">
                <a:cs typeface="Courier New" pitchFamily="49" charset="0"/>
              </a:rPr>
              <a:t>search_condition</a:t>
            </a:r>
            <a:r>
              <a:rPr lang="en-US" sz="1800" dirty="0">
                <a:latin typeface="Calibri" pitchFamily="34" charset="0"/>
                <a:cs typeface="Calibri" pitchFamily="34" charset="0"/>
              </a:rPr>
              <a:t>: is the condition to be met by the rows.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WHERE 2-8</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shows the different operators that can be used with the </a:t>
            </a:r>
            <a:r>
              <a:rPr lang="en-US" sz="1800" dirty="0">
                <a:cs typeface="Courier New" pitchFamily="49" charset="0"/>
              </a:rPr>
              <a:t>WHERE</a:t>
            </a:r>
            <a:r>
              <a:rPr lang="en-US" sz="1800" dirty="0">
                <a:latin typeface="Calibri" pitchFamily="34" charset="0"/>
                <a:cs typeface="Calibri" pitchFamily="34" charset="0"/>
              </a:rPr>
              <a:t> clause:</a:t>
            </a:r>
          </a:p>
        </p:txBody>
      </p:sp>
      <p:pic>
        <p:nvPicPr>
          <p:cNvPr id="1026" name="Picture 2"/>
          <p:cNvPicPr>
            <a:picLocks noChangeAspect="1" noChangeArrowheads="1"/>
          </p:cNvPicPr>
          <p:nvPr/>
        </p:nvPicPr>
        <p:blipFill>
          <a:blip r:embed="rId2" cstate="print"/>
          <a:srcRect t="1685"/>
          <a:stretch>
            <a:fillRect/>
          </a:stretch>
        </p:blipFill>
        <p:spPr bwMode="auto">
          <a:xfrm>
            <a:off x="1524000" y="1905000"/>
            <a:ext cx="5562600" cy="444519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WHERE 3-8</a:t>
            </a:r>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Following code snippet demonstrates the equal to operator with </a:t>
              </a:r>
              <a:r>
                <a:rPr lang="en-US" sz="1800" dirty="0">
                  <a:latin typeface="Courier New" pitchFamily="49" charset="0"/>
                  <a:cs typeface="Courier New" pitchFamily="49" charset="0"/>
                </a:rPr>
                <a:t>WHERE</a:t>
              </a:r>
              <a:r>
                <a:rPr lang="en-US" sz="1800" dirty="0">
                  <a:latin typeface="Calibri" pitchFamily="34" charset="0"/>
                  <a:cs typeface="Calibri" pitchFamily="34" charset="0"/>
                </a:rPr>
                <a:t> clause to display data with </a:t>
              </a:r>
              <a:r>
                <a:rPr lang="en-US" sz="1800" dirty="0" err="1">
                  <a:latin typeface="Courier New" pitchFamily="49" charset="0"/>
                  <a:cs typeface="Courier New" pitchFamily="49" charset="0"/>
                </a:rPr>
                <a:t>EndDate</a:t>
              </a:r>
              <a:r>
                <a:rPr lang="en-US" sz="1800" dirty="0">
                  <a:latin typeface="Calibri" pitchFamily="34" charset="0"/>
                  <a:cs typeface="Calibri" pitchFamily="34" charset="0"/>
                </a:rPr>
                <a:t> </a:t>
              </a:r>
              <a:r>
                <a:rPr lang="en-US" sz="1800" dirty="0">
                  <a:latin typeface="Courier New" pitchFamily="49" charset="0"/>
                  <a:cs typeface="Courier New" pitchFamily="49" charset="0"/>
                </a:rPr>
                <a:t>6/30/2007 12:00:00 AM</a:t>
              </a:r>
              <a:r>
                <a:rPr lang="en-US" sz="1800" dirty="0">
                  <a:latin typeface="Calibri" pitchFamily="34" charset="0"/>
                  <a:cs typeface="Calibri" pitchFamily="34" charset="0"/>
                </a:rPr>
                <a:t>:</a:t>
              </a:r>
              <a:endParaRPr lang="en-US" sz="1800" kern="1200" dirty="0">
                <a:latin typeface="Calibri" pitchFamily="34" charset="0"/>
                <a:cs typeface="Calibri" pitchFamily="34" charset="0"/>
              </a:endParaRPr>
            </a:p>
          </p:txBody>
        </p:sp>
      </p:grpSp>
      <p:sp>
        <p:nvSpPr>
          <p:cNvPr id="8" name="TextBox 7"/>
          <p:cNvSpPr txBox="1"/>
          <p:nvPr/>
        </p:nvSpPr>
        <p:spPr>
          <a:xfrm>
            <a:off x="457200" y="2000917"/>
            <a:ext cx="8001000" cy="142808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AdventureWorks2012</a:t>
            </a:r>
          </a:p>
          <a:p>
            <a:r>
              <a:rPr lang="en-US" dirty="0"/>
              <a:t>SELECT * FROM </a:t>
            </a:r>
            <a:r>
              <a:rPr lang="en-US" dirty="0" err="1"/>
              <a:t>Production.ProductCostHistory</a:t>
            </a:r>
            <a:r>
              <a:rPr lang="en-US" dirty="0"/>
              <a:t> WHERE </a:t>
            </a:r>
            <a:r>
              <a:rPr lang="en-US" dirty="0" err="1"/>
              <a:t>EndDate</a:t>
            </a:r>
            <a:r>
              <a:rPr lang="en-US" dirty="0"/>
              <a:t> = '6/30/2007 12:00:00 AM'</a:t>
            </a:r>
          </a:p>
          <a:p>
            <a:r>
              <a:rPr lang="en-US" dirty="0"/>
              <a:t>GO</a:t>
            </a:r>
          </a:p>
          <a:p>
            <a:endParaRPr lang="en-US" dirty="0"/>
          </a:p>
        </p:txBody>
      </p:sp>
      <p:sp>
        <p:nvSpPr>
          <p:cNvPr id="9" name="TextBox 8"/>
          <p:cNvSpPr txBox="1"/>
          <p:nvPr/>
        </p:nvSpPr>
        <p:spPr>
          <a:xfrm>
            <a:off x="381000" y="35052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a:t>
            </a:r>
            <a:r>
              <a:rPr lang="en-US" sz="1800" dirty="0">
                <a:cs typeface="Courier New" pitchFamily="49" charset="0"/>
              </a:rPr>
              <a:t>SELECT</a:t>
            </a:r>
            <a:r>
              <a:rPr lang="en-US" sz="1800" dirty="0">
                <a:latin typeface="Calibri" pitchFamily="34" charset="0"/>
                <a:cs typeface="Calibri" pitchFamily="34" charset="0"/>
              </a:rPr>
              <a:t> with </a:t>
            </a:r>
            <a:r>
              <a:rPr lang="en-US" sz="1800" dirty="0">
                <a:cs typeface="Courier New" pitchFamily="49" charset="0"/>
              </a:rPr>
              <a:t>WHERE</a:t>
            </a:r>
            <a:r>
              <a:rPr lang="en-US" sz="1800" dirty="0">
                <a:latin typeface="Calibri" pitchFamily="34" charset="0"/>
                <a:cs typeface="Calibri" pitchFamily="34" charset="0"/>
              </a:rPr>
              <a:t> clause is shown in the following figure:</a:t>
            </a:r>
          </a:p>
        </p:txBody>
      </p:sp>
      <p:pic>
        <p:nvPicPr>
          <p:cNvPr id="10" name="Picture 9" descr="Figure 8.8.tif"/>
          <p:cNvPicPr>
            <a:picLocks noChangeAspect="1"/>
          </p:cNvPicPr>
          <p:nvPr/>
        </p:nvPicPr>
        <p:blipFill>
          <a:blip r:embed="rId2" cstate="print"/>
          <a:stretch>
            <a:fillRect/>
          </a:stretch>
        </p:blipFill>
        <p:spPr>
          <a:xfrm>
            <a:off x="1559196" y="3962400"/>
            <a:ext cx="5832204" cy="2590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WHERE 4-8</a:t>
            </a:r>
          </a:p>
        </p:txBody>
      </p:sp>
      <p:sp>
        <p:nvSpPr>
          <p:cNvPr id="5" name="TextBox 4"/>
          <p:cNvSpPr txBox="1"/>
          <p:nvPr/>
        </p:nvSpPr>
        <p:spPr>
          <a:xfrm>
            <a:off x="381000" y="1066800"/>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All queries in SQL use single quotes to enclose the text values.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consider the following query, which retrieves all the records from </a:t>
            </a:r>
            <a:r>
              <a:rPr lang="en-US" sz="1800" dirty="0" err="1">
                <a:cs typeface="Courier New" pitchFamily="49" charset="0"/>
              </a:rPr>
              <a:t>Person.Address</a:t>
            </a:r>
            <a:r>
              <a:rPr lang="en-US" sz="1800" dirty="0">
                <a:latin typeface="Calibri" pitchFamily="34" charset="0"/>
                <a:cs typeface="Calibri" pitchFamily="34" charset="0"/>
              </a:rPr>
              <a:t> table having </a:t>
            </a:r>
            <a:r>
              <a:rPr lang="en-US" sz="1800" dirty="0">
                <a:cs typeface="Courier New" pitchFamily="49" charset="0"/>
              </a:rPr>
              <a:t>Bothell</a:t>
            </a:r>
            <a:r>
              <a:rPr lang="en-US" sz="1800" dirty="0">
                <a:latin typeface="Calibri" pitchFamily="34" charset="0"/>
                <a:cs typeface="Calibri" pitchFamily="34" charset="0"/>
              </a:rPr>
              <a:t> as city.</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the equal to operator with </a:t>
            </a:r>
            <a:r>
              <a:rPr lang="en-US" sz="1800" dirty="0">
                <a:cs typeface="Courier New" pitchFamily="49" charset="0"/>
              </a:rPr>
              <a:t>WHERE</a:t>
            </a:r>
            <a:r>
              <a:rPr lang="en-US" sz="1800" dirty="0">
                <a:latin typeface="Calibri" pitchFamily="34" charset="0"/>
                <a:cs typeface="Calibri" pitchFamily="34" charset="0"/>
              </a:rPr>
              <a:t> clause to display data with address having </a:t>
            </a:r>
            <a:r>
              <a:rPr lang="en-US" sz="1800" dirty="0">
                <a:cs typeface="Courier New" pitchFamily="49" charset="0"/>
              </a:rPr>
              <a:t>Bothell</a:t>
            </a:r>
            <a:r>
              <a:rPr lang="en-US" sz="1800" dirty="0">
                <a:latin typeface="Calibri" pitchFamily="34" charset="0"/>
                <a:cs typeface="Calibri" pitchFamily="34" charset="0"/>
              </a:rPr>
              <a:t> city.</a:t>
            </a:r>
          </a:p>
        </p:txBody>
      </p:sp>
      <p:sp>
        <p:nvSpPr>
          <p:cNvPr id="6" name="TextBox 5"/>
          <p:cNvSpPr txBox="1"/>
          <p:nvPr/>
        </p:nvSpPr>
        <p:spPr>
          <a:xfrm>
            <a:off x="685800" y="2562660"/>
            <a:ext cx="78486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AdventureWorks2012</a:t>
            </a:r>
          </a:p>
          <a:p>
            <a:r>
              <a:rPr lang="en-US" dirty="0"/>
              <a:t>SELECT DISTINCT </a:t>
            </a:r>
            <a:r>
              <a:rPr lang="en-US" dirty="0" err="1"/>
              <a:t>StandardCost</a:t>
            </a:r>
            <a:r>
              <a:rPr lang="en-US" dirty="0"/>
              <a:t> FROM </a:t>
            </a:r>
            <a:r>
              <a:rPr lang="en-US" dirty="0" err="1"/>
              <a:t>Production.ProductCostHistory</a:t>
            </a:r>
            <a:endParaRPr lang="en-US" dirty="0"/>
          </a:p>
          <a:p>
            <a:r>
              <a:rPr lang="en-US" dirty="0"/>
              <a:t>GO</a:t>
            </a:r>
          </a:p>
          <a:p>
            <a:endParaRPr lang="en-US" dirty="0"/>
          </a:p>
        </p:txBody>
      </p:sp>
      <p:sp>
        <p:nvSpPr>
          <p:cNvPr id="7" name="TextBox 6"/>
          <p:cNvSpPr txBox="1"/>
          <p:nvPr/>
        </p:nvSpPr>
        <p:spPr>
          <a:xfrm>
            <a:off x="381000" y="3925669"/>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of the query is shown in the following figure:</a:t>
            </a:r>
          </a:p>
        </p:txBody>
      </p:sp>
      <p:pic>
        <p:nvPicPr>
          <p:cNvPr id="8" name="Picture 7" descr="Figure 8.9.tif"/>
          <p:cNvPicPr>
            <a:picLocks noChangeAspect="1"/>
          </p:cNvPicPr>
          <p:nvPr/>
        </p:nvPicPr>
        <p:blipFill>
          <a:blip r:embed="rId2" cstate="print"/>
          <a:stretch>
            <a:fillRect/>
          </a:stretch>
        </p:blipFill>
        <p:spPr>
          <a:xfrm>
            <a:off x="2057400" y="4342344"/>
            <a:ext cx="5029200" cy="221085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WHERE 5-8</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Numeric values are not enclosed within any quotes as shown in the following code snippet:</a:t>
            </a:r>
          </a:p>
        </p:txBody>
      </p:sp>
      <p:sp>
        <p:nvSpPr>
          <p:cNvPr id="6" name="TextBox 5"/>
          <p:cNvSpPr txBox="1"/>
          <p:nvPr/>
        </p:nvSpPr>
        <p:spPr>
          <a:xfrm>
            <a:off x="685800" y="1694527"/>
            <a:ext cx="79248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AdventureWorks2012</a:t>
            </a:r>
          </a:p>
          <a:p>
            <a:r>
              <a:rPr lang="en-US" dirty="0"/>
              <a:t>SELECT * FROM </a:t>
            </a:r>
            <a:r>
              <a:rPr lang="en-US" dirty="0" err="1"/>
              <a:t>HumanResources.Department</a:t>
            </a:r>
            <a:r>
              <a:rPr lang="en-US" dirty="0"/>
              <a:t> WHERE </a:t>
            </a:r>
            <a:r>
              <a:rPr lang="en-US" dirty="0" err="1"/>
              <a:t>DepartmentID</a:t>
            </a:r>
            <a:r>
              <a:rPr lang="en-US" dirty="0"/>
              <a:t> &lt; 10</a:t>
            </a:r>
          </a:p>
          <a:p>
            <a:r>
              <a:rPr lang="en-US" dirty="0"/>
              <a:t>GO</a:t>
            </a:r>
          </a:p>
          <a:p>
            <a:endParaRPr lang="en-US" dirty="0"/>
          </a:p>
        </p:txBody>
      </p:sp>
      <p:sp>
        <p:nvSpPr>
          <p:cNvPr id="7" name="TextBox 6"/>
          <p:cNvSpPr txBox="1"/>
          <p:nvPr/>
        </p:nvSpPr>
        <p:spPr>
          <a:xfrm>
            <a:off x="381000" y="3011269"/>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query displays all those records where the value in </a:t>
            </a:r>
            <a:r>
              <a:rPr lang="en-US" sz="1800" dirty="0" err="1">
                <a:cs typeface="Courier New" pitchFamily="49" charset="0"/>
              </a:rPr>
              <a:t>DepartmentID</a:t>
            </a:r>
            <a:r>
              <a:rPr lang="en-US" sz="1800" dirty="0">
                <a:latin typeface="Calibri" pitchFamily="34" charset="0"/>
                <a:cs typeface="Calibri" pitchFamily="34" charset="0"/>
              </a:rPr>
              <a:t> is less than </a:t>
            </a:r>
            <a:r>
              <a:rPr lang="en-US" sz="1800" dirty="0">
                <a:cs typeface="Courier New" pitchFamily="49" charset="0"/>
              </a:rPr>
              <a:t>10</a:t>
            </a:r>
            <a:r>
              <a:rPr lang="en-US" sz="1800" dirty="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of the query is shown in the following figure:</a:t>
            </a:r>
          </a:p>
        </p:txBody>
      </p:sp>
      <p:pic>
        <p:nvPicPr>
          <p:cNvPr id="8" name="Picture 7" descr="Figure 8.10.tif"/>
          <p:cNvPicPr>
            <a:picLocks noChangeAspect="1"/>
          </p:cNvPicPr>
          <p:nvPr/>
        </p:nvPicPr>
        <p:blipFill>
          <a:blip r:embed="rId2" cstate="print"/>
          <a:stretch>
            <a:fillRect/>
          </a:stretch>
        </p:blipFill>
        <p:spPr>
          <a:xfrm>
            <a:off x="1600200" y="4038600"/>
            <a:ext cx="6144768" cy="2438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WHERE 6-8</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cs typeface="Courier New" pitchFamily="49" charset="0"/>
              </a:rPr>
              <a:t>WHERE</a:t>
            </a:r>
            <a:r>
              <a:rPr lang="en-US" sz="1800" dirty="0">
                <a:latin typeface="Calibri" pitchFamily="34" charset="0"/>
                <a:cs typeface="Calibri" pitchFamily="34" charset="0"/>
              </a:rPr>
              <a:t> clause can also be used with wildcard characters as shown in the following table: </a:t>
            </a:r>
          </a:p>
        </p:txBody>
      </p:sp>
      <p:pic>
        <p:nvPicPr>
          <p:cNvPr id="2051" name="Picture 3"/>
          <p:cNvPicPr>
            <a:picLocks noChangeAspect="1" noChangeArrowheads="1"/>
          </p:cNvPicPr>
          <p:nvPr/>
        </p:nvPicPr>
        <p:blipFill>
          <a:blip r:embed="rId2" cstate="print"/>
          <a:srcRect/>
          <a:stretch>
            <a:fillRect/>
          </a:stretch>
        </p:blipFill>
        <p:spPr bwMode="auto">
          <a:xfrm>
            <a:off x="876300" y="1714500"/>
            <a:ext cx="7389813" cy="4000500"/>
          </a:xfrm>
          <a:prstGeom prst="rect">
            <a:avLst/>
          </a:prstGeom>
          <a:noFill/>
          <a:ln w="9525">
            <a:noFill/>
            <a:miter lim="800000"/>
            <a:headEnd/>
            <a:tailEnd/>
          </a:ln>
        </p:spPr>
      </p:pic>
      <p:sp>
        <p:nvSpPr>
          <p:cNvPr id="7" name="TextBox 6"/>
          <p:cNvSpPr txBox="1"/>
          <p:nvPr/>
        </p:nvSpPr>
        <p:spPr>
          <a:xfrm>
            <a:off x="381000" y="58306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All wildcard characters are used along with </a:t>
            </a:r>
            <a:r>
              <a:rPr lang="en-US" sz="1800" dirty="0">
                <a:cs typeface="Courier New" pitchFamily="49" charset="0"/>
              </a:rPr>
              <a:t>LIKE</a:t>
            </a:r>
            <a:r>
              <a:rPr lang="en-US" sz="1800" dirty="0">
                <a:latin typeface="Calibri" pitchFamily="34" charset="0"/>
                <a:cs typeface="Calibri" pitchFamily="34" charset="0"/>
              </a:rPr>
              <a:t> keyword to make the query accurate and specific.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WHERE 7-8</a:t>
            </a:r>
          </a:p>
        </p:txBody>
      </p:sp>
      <p:grpSp>
        <p:nvGrpSpPr>
          <p:cNvPr id="8" name="Group 7"/>
          <p:cNvGrpSpPr/>
          <p:nvPr/>
        </p:nvGrpSpPr>
        <p:grpSpPr>
          <a:xfrm>
            <a:off x="381000" y="1066800"/>
            <a:ext cx="8153400" cy="838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ourier New" pitchFamily="49" charset="0"/>
                  <a:cs typeface="Courier New" pitchFamily="49" charset="0"/>
                </a:rPr>
                <a:t>WHERE</a:t>
              </a:r>
              <a:r>
                <a:rPr lang="en-US" sz="1800" dirty="0">
                  <a:latin typeface="Calibri" pitchFamily="34" charset="0"/>
                  <a:cs typeface="Calibri" pitchFamily="34" charset="0"/>
                </a:rPr>
                <a:t> clause also uses logical operators such as </a:t>
              </a:r>
              <a:r>
                <a:rPr lang="en-US" sz="1800" dirty="0">
                  <a:latin typeface="Courier New" pitchFamily="49" charset="0"/>
                  <a:cs typeface="Courier New" pitchFamily="49" charset="0"/>
                </a:rPr>
                <a:t>AND</a:t>
              </a:r>
              <a:r>
                <a:rPr lang="en-US" sz="1800" dirty="0">
                  <a:latin typeface="Calibri" pitchFamily="34" charset="0"/>
                  <a:cs typeface="Calibri" pitchFamily="34" charset="0"/>
                </a:rPr>
                <a:t>, </a:t>
              </a:r>
              <a:r>
                <a:rPr lang="en-US" sz="1800" dirty="0">
                  <a:latin typeface="Courier New" pitchFamily="49" charset="0"/>
                  <a:cs typeface="Courier New" pitchFamily="49" charset="0"/>
                </a:rPr>
                <a:t>OR</a:t>
              </a:r>
              <a:r>
                <a:rPr lang="en-US" sz="1800" dirty="0">
                  <a:latin typeface="Calibri" pitchFamily="34" charset="0"/>
                  <a:cs typeface="Calibri" pitchFamily="34" charset="0"/>
                </a:rPr>
                <a:t>, and </a:t>
              </a:r>
              <a:r>
                <a:rPr lang="en-US" sz="1800" dirty="0">
                  <a:latin typeface="Courier New" pitchFamily="49" charset="0"/>
                  <a:cs typeface="Courier New" pitchFamily="49" charset="0"/>
                </a:rPr>
                <a:t>NOT</a:t>
              </a:r>
              <a:r>
                <a:rPr lang="en-US" sz="1800" dirty="0">
                  <a:latin typeface="Calibri" pitchFamily="34" charset="0"/>
                  <a:cs typeface="Calibri" pitchFamily="34" charset="0"/>
                </a:rPr>
                <a:t>. These operators are used with search conditions in </a:t>
              </a:r>
              <a:r>
                <a:rPr lang="en-US" sz="1800" dirty="0">
                  <a:latin typeface="Courier New" pitchFamily="49" charset="0"/>
                  <a:cs typeface="Courier New" pitchFamily="49" charset="0"/>
                </a:rPr>
                <a:t>WHERE</a:t>
              </a:r>
              <a:r>
                <a:rPr lang="en-US" sz="1800" dirty="0">
                  <a:latin typeface="Calibri" pitchFamily="34" charset="0"/>
                  <a:cs typeface="Calibri" pitchFamily="34" charset="0"/>
                </a:rPr>
                <a:t> clauses.</a:t>
              </a:r>
              <a:endParaRPr lang="en-US" sz="1800" kern="1200" dirty="0">
                <a:latin typeface="Calibri" pitchFamily="34" charset="0"/>
                <a:cs typeface="Calibri" pitchFamily="34" charset="0"/>
              </a:endParaRPr>
            </a:p>
          </p:txBody>
        </p:sp>
      </p:grpSp>
      <p:grpSp>
        <p:nvGrpSpPr>
          <p:cNvPr id="11" name="Group 10"/>
          <p:cNvGrpSpPr/>
          <p:nvPr/>
        </p:nvGrpSpPr>
        <p:grpSpPr>
          <a:xfrm>
            <a:off x="381000" y="21336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32004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So, it returns all the rows from the tables where both the conditions that are listed are true. Following code snippet demonstrates the use of </a:t>
              </a:r>
              <a:r>
                <a:rPr lang="en-US" sz="1800" dirty="0">
                  <a:latin typeface="Courier New" pitchFamily="49" charset="0"/>
                  <a:cs typeface="Courier New" pitchFamily="49" charset="0"/>
                </a:rPr>
                <a:t>AND</a:t>
              </a:r>
              <a:r>
                <a:rPr lang="en-US" sz="1800" dirty="0">
                  <a:latin typeface="Calibri" pitchFamily="34" charset="0"/>
                  <a:cs typeface="Calibri" pitchFamily="34" charset="0"/>
                </a:rPr>
                <a:t> operator:</a:t>
              </a:r>
              <a:endParaRPr lang="en-US" sz="1800" kern="1200" dirty="0">
                <a:latin typeface="Calibri" pitchFamily="34" charset="0"/>
                <a:cs typeface="Calibri" pitchFamily="34" charset="0"/>
              </a:endParaRPr>
            </a:p>
          </p:txBody>
        </p:sp>
      </p:grpSp>
      <p:sp>
        <p:nvSpPr>
          <p:cNvPr id="17"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ourier New" pitchFamily="49" charset="0"/>
                <a:cs typeface="Courier New" pitchFamily="49" charset="0"/>
              </a:rPr>
              <a:t>AND</a:t>
            </a:r>
            <a:r>
              <a:rPr lang="en-US" sz="1800" dirty="0">
                <a:latin typeface="Calibri" pitchFamily="34" charset="0"/>
                <a:cs typeface="Calibri" pitchFamily="34" charset="0"/>
              </a:rPr>
              <a:t> operator joins two or more conditions and returns TRUE only when both the conditions are </a:t>
            </a:r>
            <a:r>
              <a:rPr lang="en-US" sz="1800" dirty="0">
                <a:latin typeface="Courier New" pitchFamily="49" charset="0"/>
                <a:cs typeface="Courier New" pitchFamily="49" charset="0"/>
              </a:rPr>
              <a:t>TRUE</a:t>
            </a:r>
            <a:r>
              <a:rPr lang="en-US" sz="1800" dirty="0">
                <a:latin typeface="Calibri" pitchFamily="34" charset="0"/>
                <a:cs typeface="Calibri" pitchFamily="34" charset="0"/>
              </a:rPr>
              <a:t>.</a:t>
            </a:r>
          </a:p>
        </p:txBody>
      </p:sp>
      <p:sp>
        <p:nvSpPr>
          <p:cNvPr id="18" name="TextBox 17"/>
          <p:cNvSpPr txBox="1"/>
          <p:nvPr/>
        </p:nvSpPr>
        <p:spPr>
          <a:xfrm>
            <a:off x="457200" y="4286917"/>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SELECT * FROM </a:t>
            </a:r>
            <a:r>
              <a:rPr lang="en-US" dirty="0" err="1"/>
              <a:t>Sales.CustomerAddress</a:t>
            </a:r>
            <a:r>
              <a:rPr lang="en-US" dirty="0"/>
              <a:t> WHERE </a:t>
            </a:r>
            <a:r>
              <a:rPr lang="en-US" dirty="0" err="1"/>
              <a:t>AddressID</a:t>
            </a:r>
            <a:r>
              <a:rPr lang="en-US" dirty="0"/>
              <a:t> &gt; 900 AND </a:t>
            </a:r>
            <a:r>
              <a:rPr lang="en-US" dirty="0" err="1"/>
              <a:t>AddressTypeID</a:t>
            </a:r>
            <a:r>
              <a:rPr lang="en-US" dirty="0"/>
              <a:t> = 5</a:t>
            </a:r>
          </a:p>
          <a:p>
            <a:r>
              <a:rPr lang="en-US" dirty="0"/>
              <a:t>GO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dirty="0"/>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Objectives</a:t>
            </a:r>
          </a:p>
        </p:txBody>
      </p:sp>
      <p:sp>
        <p:nvSpPr>
          <p:cNvPr id="6" name="TextBox 5"/>
          <p:cNvSpPr txBox="1"/>
          <p:nvPr/>
        </p:nvSpPr>
        <p:spPr>
          <a:xfrm>
            <a:off x="304800" y="1143000"/>
            <a:ext cx="8229599" cy="3231654"/>
          </a:xfrm>
          <a:prstGeom prst="rect">
            <a:avLst/>
          </a:prstGeom>
          <a:noFill/>
        </p:spPr>
        <p:txBody>
          <a:bodyPr wrap="square" rtlCol="0">
            <a:spAutoFit/>
          </a:bodyPr>
          <a:lstStyle/>
          <a:p>
            <a:pPr marL="341313" indent="-341313">
              <a:buFont typeface="Calibri" pitchFamily="34" charset="0"/>
              <a:buChar char="●"/>
            </a:pPr>
            <a:r>
              <a:rPr lang="en-US" sz="2400" dirty="0">
                <a:latin typeface="Calibri" pitchFamily="34" charset="0"/>
                <a:cs typeface="Calibri" pitchFamily="34" charset="0"/>
              </a:rPr>
              <a:t>Describe the SELECT statement, its syntax, and use</a:t>
            </a:r>
          </a:p>
          <a:p>
            <a:pPr marL="341313" indent="-341313">
              <a:buFont typeface="Calibri" pitchFamily="34" charset="0"/>
              <a:buChar char="●"/>
            </a:pPr>
            <a:r>
              <a:rPr lang="en-US" sz="2400" dirty="0">
                <a:latin typeface="Calibri" pitchFamily="34" charset="0"/>
                <a:cs typeface="Calibri" pitchFamily="34" charset="0"/>
              </a:rPr>
              <a:t>Explain the various clauses used with SELECT</a:t>
            </a:r>
          </a:p>
          <a:p>
            <a:pPr marL="341313" indent="-341313">
              <a:buFont typeface="Calibri" pitchFamily="34" charset="0"/>
              <a:buChar char="●"/>
            </a:pPr>
            <a:r>
              <a:rPr lang="en-US" sz="2400" dirty="0">
                <a:latin typeface="Calibri" pitchFamily="34" charset="0"/>
                <a:cs typeface="Calibri" pitchFamily="34" charset="0"/>
              </a:rPr>
              <a:t>State the use of ORDER BY clause</a:t>
            </a:r>
          </a:p>
          <a:p>
            <a:pPr marL="341313" indent="-341313">
              <a:buFont typeface="Calibri" pitchFamily="34" charset="0"/>
              <a:buChar char="●"/>
            </a:pPr>
            <a:r>
              <a:rPr lang="en-US" sz="2400" dirty="0">
                <a:latin typeface="Calibri" pitchFamily="34" charset="0"/>
                <a:cs typeface="Calibri" pitchFamily="34" charset="0"/>
              </a:rPr>
              <a:t>Describe working with typed and </a:t>
            </a:r>
            <a:r>
              <a:rPr lang="en-US" sz="2400" dirty="0" err="1">
                <a:latin typeface="Calibri" pitchFamily="34" charset="0"/>
                <a:cs typeface="Calibri" pitchFamily="34" charset="0"/>
              </a:rPr>
              <a:t>untyped</a:t>
            </a:r>
            <a:r>
              <a:rPr lang="en-US" sz="2400" dirty="0">
                <a:latin typeface="Calibri" pitchFamily="34" charset="0"/>
                <a:cs typeface="Calibri" pitchFamily="34" charset="0"/>
              </a:rPr>
              <a:t> XML</a:t>
            </a:r>
          </a:p>
          <a:p>
            <a:pPr marL="341313" indent="-341313">
              <a:buFont typeface="Calibri" pitchFamily="34" charset="0"/>
              <a:buChar char="●"/>
            </a:pPr>
            <a:r>
              <a:rPr lang="en-US" sz="2400" dirty="0">
                <a:latin typeface="Calibri" pitchFamily="34" charset="0"/>
                <a:cs typeface="Calibri" pitchFamily="34" charset="0"/>
              </a:rPr>
              <a:t>Explain the procedure to create, use, and view XML schemas</a:t>
            </a:r>
          </a:p>
          <a:p>
            <a:pPr marL="341313" indent="-341313">
              <a:buFont typeface="Calibri" pitchFamily="34" charset="0"/>
              <a:buChar char="●"/>
            </a:pPr>
            <a:r>
              <a:rPr lang="en-US" sz="2400" dirty="0">
                <a:latin typeface="Calibri" pitchFamily="34" charset="0"/>
                <a:cs typeface="Calibri" pitchFamily="34" charset="0"/>
              </a:rPr>
              <a:t>Explain the use of </a:t>
            </a:r>
            <a:r>
              <a:rPr lang="en-US" sz="2400" dirty="0" err="1">
                <a:latin typeface="Calibri" pitchFamily="34" charset="0"/>
                <a:cs typeface="Calibri" pitchFamily="34" charset="0"/>
              </a:rPr>
              <a:t>Xquery</a:t>
            </a:r>
            <a:r>
              <a:rPr lang="en-US" sz="2400" dirty="0">
                <a:latin typeface="Calibri" pitchFamily="34" charset="0"/>
                <a:cs typeface="Calibri" pitchFamily="34" charset="0"/>
              </a:rPr>
              <a:t> to access XML data</a:t>
            </a:r>
          </a:p>
          <a:p>
            <a:pPr marL="341313" indent="-341313">
              <a:buFont typeface="Calibri" pitchFamily="34" charset="0"/>
              <a:buChar char="●"/>
            </a:pPr>
            <a:endParaRPr lang="en-US" sz="2400" dirty="0">
              <a:latin typeface="Calibri" pitchFamily="34" charset="0"/>
              <a:cs typeface="Calibri" pitchFamily="34" charset="0"/>
            </a:endParaRPr>
          </a:p>
          <a:p>
            <a:pPr marL="341313" indent="-341313">
              <a:buFont typeface="Calibri" pitchFamily="34" charset="0"/>
              <a:buChar char="●"/>
            </a:pP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 WHERE 8-8</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cs typeface="Courier New" pitchFamily="49" charset="0"/>
              </a:rPr>
              <a:t>OR</a:t>
            </a:r>
            <a:r>
              <a:rPr lang="en-US" sz="1800" dirty="0">
                <a:latin typeface="Calibri" pitchFamily="34" charset="0"/>
                <a:cs typeface="Calibri" pitchFamily="34" charset="0"/>
              </a:rPr>
              <a:t> operator returns </a:t>
            </a:r>
            <a:r>
              <a:rPr lang="en-US" sz="1800" dirty="0">
                <a:cs typeface="Courier New" pitchFamily="49" charset="0"/>
              </a:rPr>
              <a:t>TRUE</a:t>
            </a:r>
            <a:r>
              <a:rPr lang="en-US" sz="1800" dirty="0">
                <a:latin typeface="Calibri" pitchFamily="34" charset="0"/>
                <a:cs typeface="Calibri" pitchFamily="34" charset="0"/>
              </a:rPr>
              <a:t> and displays all the rows if it satisfies any one of the conditions. Following code snippet demonstrates the use of </a:t>
            </a:r>
            <a:r>
              <a:rPr lang="en-US" sz="1800" dirty="0">
                <a:cs typeface="Courier New" pitchFamily="49" charset="0"/>
              </a:rPr>
              <a:t>OR</a:t>
            </a:r>
            <a:r>
              <a:rPr lang="en-US" sz="1800" dirty="0">
                <a:latin typeface="Calibri" pitchFamily="34" charset="0"/>
                <a:cs typeface="Calibri" pitchFamily="34" charset="0"/>
              </a:rPr>
              <a:t> operator:</a:t>
            </a:r>
          </a:p>
        </p:txBody>
      </p:sp>
      <p:sp>
        <p:nvSpPr>
          <p:cNvPr id="6" name="TextBox 5"/>
          <p:cNvSpPr txBox="1"/>
          <p:nvPr/>
        </p:nvSpPr>
        <p:spPr>
          <a:xfrm>
            <a:off x="685800" y="1694527"/>
            <a:ext cx="80010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SELECT * FROM </a:t>
            </a:r>
            <a:r>
              <a:rPr lang="en-US" dirty="0" err="1"/>
              <a:t>Sales.CustomerAddress</a:t>
            </a:r>
            <a:r>
              <a:rPr lang="en-US" dirty="0"/>
              <a:t> WHERE </a:t>
            </a:r>
            <a:r>
              <a:rPr lang="en-US" dirty="0" err="1"/>
              <a:t>AddressID</a:t>
            </a:r>
            <a:r>
              <a:rPr lang="en-US" dirty="0"/>
              <a:t> &lt; 900 OR</a:t>
            </a:r>
          </a:p>
          <a:p>
            <a:r>
              <a:rPr lang="en-US" dirty="0" err="1"/>
              <a:t>AddressTypeID</a:t>
            </a:r>
            <a:r>
              <a:rPr lang="en-US" dirty="0"/>
              <a:t> = 5</a:t>
            </a:r>
          </a:p>
          <a:p>
            <a:r>
              <a:rPr lang="en-US" dirty="0"/>
              <a:t>GO</a:t>
            </a:r>
          </a:p>
        </p:txBody>
      </p:sp>
      <p:sp>
        <p:nvSpPr>
          <p:cNvPr id="7" name="TextBox 6"/>
          <p:cNvSpPr txBox="1"/>
          <p:nvPr/>
        </p:nvSpPr>
        <p:spPr>
          <a:xfrm>
            <a:off x="381000" y="28956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query will display all the rows whose </a:t>
            </a:r>
            <a:r>
              <a:rPr lang="en-US" sz="1800" dirty="0" err="1">
                <a:cs typeface="Courier New" pitchFamily="49" charset="0"/>
              </a:rPr>
              <a:t>AddressID</a:t>
            </a:r>
            <a:r>
              <a:rPr lang="en-US" sz="1800" dirty="0">
                <a:latin typeface="Calibri" pitchFamily="34" charset="0"/>
                <a:cs typeface="Calibri" pitchFamily="34" charset="0"/>
              </a:rPr>
              <a:t> is less than 900 or whose </a:t>
            </a:r>
            <a:r>
              <a:rPr lang="en-US" sz="1800" dirty="0" err="1">
                <a:cs typeface="Courier New" pitchFamily="49" charset="0"/>
              </a:rPr>
              <a:t>AddressTypeID</a:t>
            </a:r>
            <a:r>
              <a:rPr lang="en-US" sz="1800" dirty="0">
                <a:latin typeface="Calibri" pitchFamily="34" charset="0"/>
                <a:cs typeface="Calibri" pitchFamily="34" charset="0"/>
              </a:rPr>
              <a:t> is equal to five.</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NOT</a:t>
            </a:r>
            <a:r>
              <a:rPr lang="en-US" sz="1800" dirty="0">
                <a:latin typeface="Calibri" pitchFamily="34" charset="0"/>
                <a:cs typeface="Calibri" pitchFamily="34" charset="0"/>
              </a:rPr>
              <a:t> operator negates the search condition.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the use of </a:t>
            </a:r>
            <a:r>
              <a:rPr lang="en-US" sz="1800" dirty="0">
                <a:cs typeface="Courier New" pitchFamily="49" charset="0"/>
              </a:rPr>
              <a:t>NOT</a:t>
            </a:r>
            <a:r>
              <a:rPr lang="en-US" sz="1800" dirty="0">
                <a:latin typeface="Calibri" pitchFamily="34" charset="0"/>
                <a:cs typeface="Calibri" pitchFamily="34" charset="0"/>
              </a:rPr>
              <a:t> operator:</a:t>
            </a:r>
          </a:p>
        </p:txBody>
      </p:sp>
      <p:sp>
        <p:nvSpPr>
          <p:cNvPr id="8" name="TextBox 7"/>
          <p:cNvSpPr txBox="1"/>
          <p:nvPr/>
        </p:nvSpPr>
        <p:spPr>
          <a:xfrm>
            <a:off x="685800" y="4268992"/>
            <a:ext cx="80010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SELECT * FROM </a:t>
            </a:r>
            <a:r>
              <a:rPr lang="en-US" dirty="0" err="1"/>
              <a:t>Sales.CustomerAddress</a:t>
            </a:r>
            <a:r>
              <a:rPr lang="en-US" dirty="0"/>
              <a:t> WHERE NOT </a:t>
            </a:r>
            <a:r>
              <a:rPr lang="en-US" dirty="0" err="1"/>
              <a:t>AddressTypeID</a:t>
            </a:r>
            <a:r>
              <a:rPr lang="en-US" dirty="0"/>
              <a:t> = 5</a:t>
            </a:r>
          </a:p>
          <a:p>
            <a:r>
              <a:rPr lang="en-US" dirty="0"/>
              <a:t>GO</a:t>
            </a:r>
          </a:p>
        </p:txBody>
      </p:sp>
      <p:sp>
        <p:nvSpPr>
          <p:cNvPr id="9" name="TextBox 8"/>
          <p:cNvSpPr txBox="1"/>
          <p:nvPr/>
        </p:nvSpPr>
        <p:spPr>
          <a:xfrm>
            <a:off x="381000" y="52578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code will display all the records whose </a:t>
            </a:r>
            <a:r>
              <a:rPr lang="en-US" sz="1800" dirty="0" err="1">
                <a:cs typeface="Courier New" pitchFamily="49" charset="0"/>
              </a:rPr>
              <a:t>AddressTypeID</a:t>
            </a:r>
            <a:r>
              <a:rPr lang="en-US" sz="1800" dirty="0">
                <a:latin typeface="Calibri" pitchFamily="34" charset="0"/>
                <a:cs typeface="Calibri" pitchFamily="34" charset="0"/>
              </a:rPr>
              <a:t> is not equal to 5.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Multiple logical operators in a single </a:t>
            </a:r>
            <a:r>
              <a:rPr lang="en-US" sz="1800" dirty="0">
                <a:cs typeface="Courier New" pitchFamily="49" charset="0"/>
              </a:rPr>
              <a:t>SELECT</a:t>
            </a:r>
            <a:r>
              <a:rPr lang="en-US" sz="1800" dirty="0">
                <a:latin typeface="Calibri" pitchFamily="34" charset="0"/>
                <a:cs typeface="Calibri" pitchFamily="34" charset="0"/>
              </a:rPr>
              <a:t> statement can be used.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When more than one logical operator is used, </a:t>
            </a:r>
            <a:r>
              <a:rPr lang="en-US" sz="1800" dirty="0">
                <a:cs typeface="Courier New" pitchFamily="49" charset="0"/>
              </a:rPr>
              <a:t>NOT</a:t>
            </a:r>
            <a:r>
              <a:rPr lang="en-US" sz="1800" dirty="0">
                <a:latin typeface="Calibri" pitchFamily="34" charset="0"/>
                <a:cs typeface="Calibri" pitchFamily="34" charset="0"/>
              </a:rPr>
              <a:t> is evaluated first, then </a:t>
            </a:r>
            <a:r>
              <a:rPr lang="en-US" sz="1800" dirty="0">
                <a:cs typeface="Courier New" pitchFamily="49" charset="0"/>
              </a:rPr>
              <a:t>AND</a:t>
            </a:r>
            <a:r>
              <a:rPr lang="en-US" sz="1800" dirty="0">
                <a:latin typeface="Calibri" pitchFamily="34" charset="0"/>
                <a:cs typeface="Calibri" pitchFamily="34" charset="0"/>
              </a:rPr>
              <a:t>, and finally </a:t>
            </a:r>
            <a:r>
              <a:rPr lang="en-US" sz="1800" dirty="0">
                <a:cs typeface="Courier New" pitchFamily="49" charset="0"/>
              </a:rPr>
              <a:t>OR</a:t>
            </a:r>
            <a:r>
              <a:rPr lang="en-US" sz="1800" dirty="0">
                <a:latin typeface="Calibri" pitchFamily="34" charset="0"/>
                <a:cs typeface="Calibri" pitchFamily="34"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GROUP BY Clause 1-2</a:t>
            </a:r>
          </a:p>
        </p:txBody>
      </p:sp>
      <p:grpSp>
        <p:nvGrpSpPr>
          <p:cNvPr id="5" name="Group 4"/>
          <p:cNvGrpSpPr/>
          <p:nvPr/>
        </p:nvGrpSpPr>
        <p:grpSpPr>
          <a:xfrm>
            <a:off x="381000" y="1066800"/>
            <a:ext cx="8153400" cy="6858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GROUP BY </a:t>
              </a:r>
              <a:r>
                <a:rPr lang="en-US" sz="1800" dirty="0">
                  <a:latin typeface="Calibri" pitchFamily="34" charset="0"/>
                  <a:cs typeface="Calibri" pitchFamily="34" charset="0"/>
                </a:rPr>
                <a:t>clause partitions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into one or more subsets. Each subset has values and expressions in common.</a:t>
              </a:r>
              <a:endParaRPr lang="en-US" sz="1800" kern="1200" dirty="0">
                <a:latin typeface="Calibri" pitchFamily="34" charset="0"/>
                <a:cs typeface="Calibri" pitchFamily="34" charset="0"/>
              </a:endParaRPr>
            </a:p>
          </p:txBody>
        </p:sp>
      </p:grpSp>
      <p:grpSp>
        <p:nvGrpSpPr>
          <p:cNvPr id="8" name="Group 7"/>
          <p:cNvGrpSpPr/>
          <p:nvPr/>
        </p:nvGrpSpPr>
        <p:grpSpPr>
          <a:xfrm>
            <a:off x="381000" y="1827673"/>
            <a:ext cx="8153400" cy="6096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514600"/>
            <a:ext cx="8153400" cy="6096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Every grouped column restricts the number of rows of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For every grouped column, there is only one row.</a:t>
              </a:r>
              <a:endParaRPr lang="en-US" sz="1800" kern="1200" dirty="0">
                <a:latin typeface="Calibri" pitchFamily="34" charset="0"/>
                <a:cs typeface="Calibri" pitchFamily="34" charset="0"/>
              </a:endParaRPr>
            </a:p>
          </p:txBody>
        </p:sp>
      </p:grpSp>
      <p:sp>
        <p:nvSpPr>
          <p:cNvPr id="14" name="Rounded Rectangle 4"/>
          <p:cNvSpPr/>
          <p:nvPr/>
        </p:nvSpPr>
        <p:spPr>
          <a:xfrm>
            <a:off x="457200" y="1833309"/>
            <a:ext cx="8014062" cy="6050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If an aggregate function is used in the </a:t>
            </a:r>
            <a:r>
              <a:rPr lang="en-US" sz="1800" dirty="0">
                <a:latin typeface="Courier New" pitchFamily="49" charset="0"/>
                <a:cs typeface="Courier New" pitchFamily="49" charset="0"/>
              </a:rPr>
              <a:t>GROUP BY</a:t>
            </a:r>
            <a:r>
              <a:rPr lang="en-US" sz="1800" dirty="0">
                <a:latin typeface="Calibri" pitchFamily="34" charset="0"/>
                <a:cs typeface="Calibri" pitchFamily="34" charset="0"/>
              </a:rPr>
              <a:t> clause,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produces single value per aggregate.</a:t>
            </a:r>
          </a:p>
        </p:txBody>
      </p:sp>
      <p:sp>
        <p:nvSpPr>
          <p:cNvPr id="16" name="Rounded Rectangle 15"/>
          <p:cNvSpPr/>
          <p:nvPr/>
        </p:nvSpPr>
        <p:spPr>
          <a:xfrm>
            <a:off x="457200" y="39624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7" name="TextBox 16"/>
          <p:cNvSpPr txBox="1"/>
          <p:nvPr/>
        </p:nvSpPr>
        <p:spPr>
          <a:xfrm>
            <a:off x="457200" y="4456331"/>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&lt;column_name1&gt;..&lt;</a:t>
            </a:r>
            <a:r>
              <a:rPr lang="en-US" dirty="0" err="1"/>
              <a:t>column_nameN</a:t>
            </a:r>
            <a:r>
              <a:rPr lang="en-US" dirty="0"/>
              <a:t>&gt; FROM &lt;</a:t>
            </a:r>
            <a:r>
              <a:rPr lang="en-US" dirty="0" err="1"/>
              <a:t>table_name</a:t>
            </a:r>
            <a:r>
              <a:rPr lang="en-US" dirty="0"/>
              <a:t>&gt; GROUP BY &lt;column</a:t>
            </a:r>
          </a:p>
          <a:p>
            <a:r>
              <a:rPr lang="en-US" dirty="0"/>
              <a:t> _name&gt;</a:t>
            </a:r>
          </a:p>
          <a:p>
            <a:endParaRPr lang="en-US" dirty="0"/>
          </a:p>
        </p:txBody>
      </p:sp>
      <p:sp>
        <p:nvSpPr>
          <p:cNvPr id="18" name="TextBox 17"/>
          <p:cNvSpPr txBox="1"/>
          <p:nvPr/>
        </p:nvSpPr>
        <p:spPr>
          <a:xfrm>
            <a:off x="381000" y="5715000"/>
            <a:ext cx="8458200" cy="923330"/>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column_name1</a:t>
            </a:r>
            <a:r>
              <a:rPr lang="en-US" sz="1800" dirty="0">
                <a:latin typeface="Calibri" pitchFamily="34" charset="0"/>
                <a:cs typeface="Calibri" pitchFamily="34" charset="0"/>
              </a:rPr>
              <a:t>: is the name of the column according to which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should be grouped.</a:t>
            </a:r>
          </a:p>
        </p:txBody>
      </p:sp>
      <p:grpSp>
        <p:nvGrpSpPr>
          <p:cNvPr id="19" name="Group 18"/>
          <p:cNvGrpSpPr/>
          <p:nvPr/>
        </p:nvGrpSpPr>
        <p:grpSpPr>
          <a:xfrm>
            <a:off x="381000" y="3200400"/>
            <a:ext cx="8153400" cy="609600"/>
            <a:chOff x="0" y="267999"/>
            <a:chExt cx="6096000" cy="936000"/>
          </a:xfrm>
          <a:scene3d>
            <a:camera prst="orthographicFront"/>
            <a:lightRig rig="flat" dir="t"/>
          </a:scene3d>
        </p:grpSpPr>
        <p:sp>
          <p:nvSpPr>
            <p:cNvPr id="20" name="Rounded Rectangle 1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2" name="Rounded Rectangle 4"/>
          <p:cNvSpPr/>
          <p:nvPr/>
        </p:nvSpPr>
        <p:spPr>
          <a:xfrm>
            <a:off x="457200" y="3206036"/>
            <a:ext cx="8014062" cy="6050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GROUP BY </a:t>
            </a:r>
            <a:r>
              <a:rPr lang="en-US" sz="1800" dirty="0">
                <a:latin typeface="Calibri" pitchFamily="34" charset="0"/>
                <a:cs typeface="Calibri" pitchFamily="34" charset="0"/>
              </a:rPr>
              <a:t>clause can have more than one grouped column. The syntax for </a:t>
            </a:r>
            <a:r>
              <a:rPr lang="en-US" sz="1800" dirty="0">
                <a:latin typeface="Courier New" pitchFamily="49" charset="0"/>
                <a:cs typeface="Courier New" pitchFamily="49" charset="0"/>
              </a:rPr>
              <a:t>GROUP</a:t>
            </a:r>
            <a:r>
              <a:rPr lang="en-US" sz="1800" dirty="0">
                <a:latin typeface="Calibri" pitchFamily="34" charset="0"/>
                <a:cs typeface="Calibri" pitchFamily="34" charset="0"/>
              </a:rPr>
              <a:t> BY clause is as follows: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GROUP BY Clause 2-2</a:t>
            </a:r>
          </a:p>
        </p:txBody>
      </p:sp>
      <p:sp>
        <p:nvSpPr>
          <p:cNvPr id="5" name="TextBox 4"/>
          <p:cNvSpPr txBox="1"/>
          <p:nvPr/>
        </p:nvSpPr>
        <p:spPr>
          <a:xfrm>
            <a:off x="381000" y="990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consider that if the total number of resource hours has to be found for each work order, the query in the following code snippet would retrieve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a:t>
            </a:r>
          </a:p>
        </p:txBody>
      </p:sp>
      <p:sp>
        <p:nvSpPr>
          <p:cNvPr id="6" name="TextBox 5"/>
          <p:cNvSpPr txBox="1"/>
          <p:nvPr/>
        </p:nvSpPr>
        <p:spPr>
          <a:xfrm>
            <a:off x="685800" y="1953060"/>
            <a:ext cx="80010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SELECT </a:t>
            </a:r>
            <a:r>
              <a:rPr lang="en-US" dirty="0" err="1"/>
              <a:t>WorkOrderID,SUM</a:t>
            </a:r>
            <a:r>
              <a:rPr lang="en-US" dirty="0"/>
              <a:t>(</a:t>
            </a:r>
            <a:r>
              <a:rPr lang="en-US" dirty="0" err="1"/>
              <a:t>ActualResourceHrs</a:t>
            </a:r>
            <a:r>
              <a:rPr lang="en-US" dirty="0"/>
              <a:t>) FROM</a:t>
            </a:r>
          </a:p>
          <a:p>
            <a:r>
              <a:rPr lang="en-US" dirty="0" err="1"/>
              <a:t>Production.WorkOrderRouting</a:t>
            </a:r>
            <a:r>
              <a:rPr lang="en-US" dirty="0"/>
              <a:t> GROUP BY </a:t>
            </a:r>
            <a:r>
              <a:rPr lang="en-US" dirty="0" err="1"/>
              <a:t>WorkOrderID</a:t>
            </a:r>
            <a:endParaRPr lang="en-US" dirty="0"/>
          </a:p>
          <a:p>
            <a:r>
              <a:rPr lang="en-US" dirty="0"/>
              <a:t>GO</a:t>
            </a:r>
          </a:p>
        </p:txBody>
      </p:sp>
      <p:sp>
        <p:nvSpPr>
          <p:cNvPr id="7" name="TextBox 6"/>
          <p:cNvSpPr txBox="1"/>
          <p:nvPr/>
        </p:nvSpPr>
        <p:spPr>
          <a:xfrm>
            <a:off x="381000" y="3200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is shown in the following figure:</a:t>
            </a:r>
          </a:p>
        </p:txBody>
      </p:sp>
      <p:pic>
        <p:nvPicPr>
          <p:cNvPr id="8" name="Picture 7" descr="Figure 8.11.tif"/>
          <p:cNvPicPr>
            <a:picLocks noChangeAspect="1"/>
          </p:cNvPicPr>
          <p:nvPr/>
        </p:nvPicPr>
        <p:blipFill>
          <a:blip r:embed="rId2" cstate="print"/>
          <a:stretch>
            <a:fillRect/>
          </a:stretch>
        </p:blipFill>
        <p:spPr>
          <a:xfrm>
            <a:off x="3124200" y="3810000"/>
            <a:ext cx="2743200" cy="287382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Clauses and Statements 1-7</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Microsoft SQL Server 2012 provides enhanced query syntax elements for more powerful data accessing and processing.</a:t>
            </a:r>
          </a:p>
        </p:txBody>
      </p:sp>
      <p:grpSp>
        <p:nvGrpSpPr>
          <p:cNvPr id="7" name="Group 6"/>
          <p:cNvGrpSpPr/>
          <p:nvPr/>
        </p:nvGrpSpPr>
        <p:grpSpPr>
          <a:xfrm>
            <a:off x="533400" y="1752600"/>
            <a:ext cx="6934200" cy="457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Common Table Expression (CTE) in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and </a:t>
              </a:r>
              <a:r>
                <a:rPr lang="en-US" sz="1800" dirty="0">
                  <a:latin typeface="Courier New" pitchFamily="49" charset="0"/>
                  <a:cs typeface="Courier New" pitchFamily="49" charset="0"/>
                </a:rPr>
                <a:t>INSERT</a:t>
              </a:r>
              <a:r>
                <a:rPr lang="en-US" sz="1800" dirty="0">
                  <a:latin typeface="Calibri" pitchFamily="34" charset="0"/>
                  <a:cs typeface="Calibri" pitchFamily="34" charset="0"/>
                </a:rPr>
                <a:t> statement</a:t>
              </a:r>
              <a:endParaRPr lang="en-US" sz="1800" kern="1200" dirty="0">
                <a:latin typeface="Calibri" pitchFamily="34" charset="0"/>
                <a:cs typeface="Calibri" pitchFamily="34" charset="0"/>
              </a:endParaRPr>
            </a:p>
          </p:txBody>
        </p:sp>
      </p:grpSp>
      <p:sp>
        <p:nvSpPr>
          <p:cNvPr id="10" name="TextBox 9"/>
          <p:cNvSpPr txBox="1"/>
          <p:nvPr/>
        </p:nvSpPr>
        <p:spPr>
          <a:xfrm>
            <a:off x="381000" y="22860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CTE is a named temporary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based on the regular </a:t>
            </a:r>
            <a:r>
              <a:rPr lang="en-US" sz="1800" dirty="0">
                <a:cs typeface="Courier New" pitchFamily="49" charset="0"/>
              </a:rPr>
              <a:t>SELECT</a:t>
            </a:r>
            <a:r>
              <a:rPr lang="en-US" sz="1800" dirty="0">
                <a:latin typeface="Calibri" pitchFamily="34" charset="0"/>
                <a:cs typeface="Calibri" pitchFamily="34" charset="0"/>
              </a:rPr>
              <a:t> and </a:t>
            </a:r>
            <a:r>
              <a:rPr lang="en-US" sz="1800" dirty="0">
                <a:cs typeface="Courier New" pitchFamily="49" charset="0"/>
              </a:rPr>
              <a:t>INSERT</a:t>
            </a:r>
            <a:r>
              <a:rPr lang="en-US" sz="1800" dirty="0">
                <a:latin typeface="Calibri" pitchFamily="34" charset="0"/>
                <a:cs typeface="Calibri" pitchFamily="34" charset="0"/>
              </a:rPr>
              <a:t> query.</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the use of CTE in </a:t>
            </a:r>
            <a:r>
              <a:rPr lang="en-US" sz="1800" dirty="0">
                <a:cs typeface="Courier New" pitchFamily="49" charset="0"/>
              </a:rPr>
              <a:t>INSERT</a:t>
            </a:r>
            <a:r>
              <a:rPr lang="en-US" sz="1800" dirty="0">
                <a:latin typeface="Calibri" pitchFamily="34" charset="0"/>
                <a:cs typeface="Calibri" pitchFamily="34" charset="0"/>
              </a:rPr>
              <a:t> statement:</a:t>
            </a:r>
          </a:p>
        </p:txBody>
      </p:sp>
      <p:sp>
        <p:nvSpPr>
          <p:cNvPr id="11" name="TextBox 10"/>
          <p:cNvSpPr txBox="1"/>
          <p:nvPr/>
        </p:nvSpPr>
        <p:spPr>
          <a:xfrm>
            <a:off x="685800" y="3200400"/>
            <a:ext cx="8001000" cy="338862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CUST_DB</a:t>
            </a:r>
          </a:p>
          <a:p>
            <a:r>
              <a:rPr lang="en-US" dirty="0"/>
              <a:t>CREATE TABLE </a:t>
            </a:r>
            <a:r>
              <a:rPr lang="en-US" dirty="0" err="1"/>
              <a:t>NewEmployees</a:t>
            </a:r>
            <a:r>
              <a:rPr lang="en-US" dirty="0"/>
              <a:t> (</a:t>
            </a:r>
            <a:r>
              <a:rPr lang="en-US" dirty="0" err="1"/>
              <a:t>EmployeeID</a:t>
            </a:r>
            <a:r>
              <a:rPr lang="en-US" dirty="0"/>
              <a:t> </a:t>
            </a:r>
            <a:r>
              <a:rPr lang="en-US" dirty="0" err="1"/>
              <a:t>smallint,FirstName</a:t>
            </a:r>
            <a:r>
              <a:rPr lang="en-US" dirty="0"/>
              <a:t> char(10), </a:t>
            </a:r>
            <a:r>
              <a:rPr lang="en-US" dirty="0" err="1"/>
              <a:t>LastName</a:t>
            </a:r>
            <a:r>
              <a:rPr lang="en-US" dirty="0"/>
              <a:t> char(10), Department </a:t>
            </a:r>
            <a:r>
              <a:rPr lang="en-US" dirty="0" err="1"/>
              <a:t>varchar</a:t>
            </a:r>
            <a:r>
              <a:rPr lang="en-US" dirty="0"/>
              <a:t>(50), </a:t>
            </a:r>
            <a:r>
              <a:rPr lang="en-US" dirty="0" err="1"/>
              <a:t>HiredDate</a:t>
            </a:r>
            <a:r>
              <a:rPr lang="en-US" dirty="0"/>
              <a:t> </a:t>
            </a:r>
            <a:r>
              <a:rPr lang="en-US" dirty="0" err="1"/>
              <a:t>datetime</a:t>
            </a:r>
            <a:r>
              <a:rPr lang="en-US" dirty="0"/>
              <a:t>, Salary money );</a:t>
            </a:r>
          </a:p>
          <a:p>
            <a:r>
              <a:rPr lang="en-US" dirty="0"/>
              <a:t>INSERT INTO </a:t>
            </a:r>
            <a:r>
              <a:rPr lang="en-US" dirty="0" err="1"/>
              <a:t>NewEmployees</a:t>
            </a:r>
            <a:endParaRPr lang="en-US" dirty="0"/>
          </a:p>
          <a:p>
            <a:r>
              <a:rPr lang="en-US" dirty="0"/>
              <a:t>VALUES(11,'Kevin','Blaine', 'Research', '2012-07-31', 54000);</a:t>
            </a:r>
          </a:p>
          <a:p>
            <a:r>
              <a:rPr lang="en-US" dirty="0"/>
              <a:t>WITH </a:t>
            </a:r>
            <a:r>
              <a:rPr lang="en-US" dirty="0" err="1"/>
              <a:t>EmployeeTemp</a:t>
            </a:r>
            <a:r>
              <a:rPr lang="en-US" dirty="0"/>
              <a:t> (</a:t>
            </a:r>
            <a:r>
              <a:rPr lang="en-US" dirty="0" err="1"/>
              <a:t>EmployeeID,FirstName,LastName,Department</a:t>
            </a:r>
            <a:r>
              <a:rPr lang="en-US" dirty="0"/>
              <a:t>,</a:t>
            </a:r>
          </a:p>
          <a:p>
            <a:r>
              <a:rPr lang="en-US" dirty="0" err="1"/>
              <a:t>HiredDate,Salary</a:t>
            </a:r>
            <a:r>
              <a:rPr lang="en-US" dirty="0"/>
              <a:t>)</a:t>
            </a:r>
          </a:p>
          <a:p>
            <a:r>
              <a:rPr lang="en-US" dirty="0"/>
              <a:t>AS</a:t>
            </a:r>
          </a:p>
          <a:p>
            <a:r>
              <a:rPr lang="en-US" dirty="0"/>
              <a:t>(</a:t>
            </a:r>
          </a:p>
          <a:p>
            <a:r>
              <a:rPr lang="en-US" dirty="0"/>
              <a:t>SELECT * FROM </a:t>
            </a:r>
            <a:r>
              <a:rPr lang="en-US" dirty="0" err="1"/>
              <a:t>NewEmployees</a:t>
            </a:r>
            <a:endParaRPr lang="en-US" dirty="0"/>
          </a:p>
          <a:p>
            <a:r>
              <a:rPr lang="en-US" dirty="0"/>
              <a:t>)</a:t>
            </a:r>
          </a:p>
          <a:p>
            <a:r>
              <a:rPr lang="en-US" dirty="0"/>
              <a:t>SELECT * FROM </a:t>
            </a:r>
            <a:r>
              <a:rPr lang="en-US" dirty="0" err="1"/>
              <a:t>EmployeeTemp</a:t>
            </a:r>
            <a:endParaRPr lang="en-US"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Clauses and Statements 2-7</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query inserts a new row for the </a:t>
            </a:r>
            <a:r>
              <a:rPr lang="en-US" sz="1800" dirty="0" err="1">
                <a:cs typeface="Courier New" pitchFamily="49" charset="0"/>
              </a:rPr>
              <a:t>NewEmployees</a:t>
            </a:r>
            <a:r>
              <a:rPr lang="en-US" sz="1800" dirty="0">
                <a:latin typeface="Calibri" pitchFamily="34" charset="0"/>
                <a:cs typeface="Calibri" pitchFamily="34" charset="0"/>
              </a:rPr>
              <a:t> table and transfers the temporary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to </a:t>
            </a:r>
            <a:r>
              <a:rPr lang="en-US" sz="1800" dirty="0" err="1">
                <a:cs typeface="Courier New" pitchFamily="49" charset="0"/>
              </a:rPr>
              <a:t>EmployeeTemp</a:t>
            </a:r>
            <a:r>
              <a:rPr lang="en-US" sz="1800" dirty="0">
                <a:latin typeface="Calibri" pitchFamily="34" charset="0"/>
                <a:cs typeface="Calibri" pitchFamily="34" charset="0"/>
              </a:rPr>
              <a:t> as shown in the following figure:</a:t>
            </a:r>
          </a:p>
        </p:txBody>
      </p:sp>
      <p:grpSp>
        <p:nvGrpSpPr>
          <p:cNvPr id="6" name="Group 5"/>
          <p:cNvGrpSpPr/>
          <p:nvPr/>
        </p:nvGrpSpPr>
        <p:grpSpPr>
          <a:xfrm>
            <a:off x="533400" y="3276600"/>
            <a:ext cx="6934200" cy="457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ourier New" pitchFamily="49" charset="0"/>
                  <a:cs typeface="Courier New" pitchFamily="49" charset="0"/>
                </a:rPr>
                <a:t>OUTPUT</a:t>
              </a:r>
              <a:r>
                <a:rPr lang="en-US" sz="1800" dirty="0">
                  <a:latin typeface="Calibri" pitchFamily="34" charset="0"/>
                  <a:cs typeface="Calibri" pitchFamily="34" charset="0"/>
                </a:rPr>
                <a:t> clause in </a:t>
              </a:r>
              <a:r>
                <a:rPr lang="en-US" sz="1800" dirty="0">
                  <a:latin typeface="Courier New" pitchFamily="49" charset="0"/>
                  <a:cs typeface="Courier New" pitchFamily="49" charset="0"/>
                </a:rPr>
                <a:t>INSERT</a:t>
              </a:r>
              <a:r>
                <a:rPr lang="en-US" sz="1800" dirty="0">
                  <a:latin typeface="Calibri" pitchFamily="34" charset="0"/>
                  <a:cs typeface="Calibri" pitchFamily="34" charset="0"/>
                </a:rPr>
                <a:t> and </a:t>
              </a:r>
              <a:r>
                <a:rPr lang="en-US" sz="1800" dirty="0">
                  <a:latin typeface="Courier New" pitchFamily="49" charset="0"/>
                  <a:cs typeface="Courier New" pitchFamily="49" charset="0"/>
                </a:rPr>
                <a:t>UPDATE</a:t>
              </a:r>
              <a:r>
                <a:rPr lang="en-US" sz="1800" dirty="0">
                  <a:latin typeface="Calibri" pitchFamily="34" charset="0"/>
                  <a:cs typeface="Calibri" pitchFamily="34" charset="0"/>
                </a:rPr>
                <a:t> statements</a:t>
              </a:r>
              <a:endParaRPr lang="en-US" sz="1800" kern="1200" dirty="0">
                <a:latin typeface="Calibri" pitchFamily="34" charset="0"/>
                <a:cs typeface="Calibri" pitchFamily="34" charset="0"/>
              </a:endParaRPr>
            </a:p>
          </p:txBody>
        </p:sp>
      </p:grpSp>
      <p:sp>
        <p:nvSpPr>
          <p:cNvPr id="9" name="TextBox 8"/>
          <p:cNvSpPr txBox="1"/>
          <p:nvPr/>
        </p:nvSpPr>
        <p:spPr>
          <a:xfrm>
            <a:off x="381000" y="3886200"/>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OUTPUT</a:t>
            </a:r>
            <a:r>
              <a:rPr lang="en-US" sz="1800" dirty="0">
                <a:latin typeface="Calibri" pitchFamily="34" charset="0"/>
                <a:cs typeface="Calibri" pitchFamily="34" charset="0"/>
              </a:rPr>
              <a:t> clause returns information about rows affected by an </a:t>
            </a:r>
            <a:r>
              <a:rPr lang="en-US" sz="1800" dirty="0">
                <a:cs typeface="Courier New" pitchFamily="49" charset="0"/>
              </a:rPr>
              <a:t>INSERT </a:t>
            </a:r>
            <a:r>
              <a:rPr lang="en-US" sz="1800" dirty="0">
                <a:latin typeface="Calibri" pitchFamily="34" charset="0"/>
                <a:cs typeface="Calibri" pitchFamily="34" charset="0"/>
              </a:rPr>
              <a:t>statement and an </a:t>
            </a:r>
            <a:r>
              <a:rPr lang="en-US" sz="1800" dirty="0">
                <a:cs typeface="Courier New" pitchFamily="49" charset="0"/>
              </a:rPr>
              <a:t>UPDATE</a:t>
            </a:r>
            <a:r>
              <a:rPr lang="en-US" sz="1800" dirty="0">
                <a:latin typeface="Calibri" pitchFamily="34" charset="0"/>
                <a:cs typeface="Calibri" pitchFamily="34" charset="0"/>
              </a:rPr>
              <a:t> statement.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to use </a:t>
            </a:r>
            <a:r>
              <a:rPr lang="en-US" sz="1800" dirty="0">
                <a:cs typeface="Courier New" pitchFamily="49" charset="0"/>
              </a:rPr>
              <a:t>UPDATE</a:t>
            </a:r>
            <a:r>
              <a:rPr lang="en-US" sz="1800" dirty="0">
                <a:latin typeface="Calibri" pitchFamily="34" charset="0"/>
                <a:cs typeface="Calibri" pitchFamily="34" charset="0"/>
              </a:rPr>
              <a:t> statement with an </a:t>
            </a:r>
            <a:r>
              <a:rPr lang="en-US" sz="1800" dirty="0">
                <a:cs typeface="Courier New" pitchFamily="49" charset="0"/>
              </a:rPr>
              <a:t>INSERT</a:t>
            </a:r>
            <a:r>
              <a:rPr lang="en-US" sz="1800" dirty="0">
                <a:latin typeface="Calibri" pitchFamily="34" charset="0"/>
                <a:cs typeface="Calibri" pitchFamily="34" charset="0"/>
              </a:rPr>
              <a:t> statement:</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p:txBody>
      </p:sp>
      <p:sp>
        <p:nvSpPr>
          <p:cNvPr id="10" name="TextBox 9"/>
          <p:cNvSpPr txBox="1"/>
          <p:nvPr/>
        </p:nvSpPr>
        <p:spPr>
          <a:xfrm>
            <a:off x="685800" y="5257800"/>
            <a:ext cx="8001000" cy="944874"/>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CUST_DB;</a:t>
            </a:r>
          </a:p>
          <a:p>
            <a:r>
              <a:rPr lang="en-US" dirty="0"/>
              <a:t>GO</a:t>
            </a:r>
          </a:p>
          <a:p>
            <a:endParaRPr lang="en-US" sz="1000" dirty="0"/>
          </a:p>
        </p:txBody>
      </p:sp>
      <p:pic>
        <p:nvPicPr>
          <p:cNvPr id="11" name="Picture 10" descr="Figure 8.12.tif"/>
          <p:cNvPicPr>
            <a:picLocks noChangeAspect="1"/>
          </p:cNvPicPr>
          <p:nvPr/>
        </p:nvPicPr>
        <p:blipFill>
          <a:blip r:embed="rId2" cstate="print"/>
          <a:stretch>
            <a:fillRect/>
          </a:stretch>
        </p:blipFill>
        <p:spPr>
          <a:xfrm>
            <a:off x="838200" y="1828800"/>
            <a:ext cx="7509076" cy="1143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Clauses and Statements 3-7</a:t>
            </a:r>
          </a:p>
        </p:txBody>
      </p:sp>
      <p:sp>
        <p:nvSpPr>
          <p:cNvPr id="5" name="TextBox 4"/>
          <p:cNvSpPr txBox="1"/>
          <p:nvPr/>
        </p:nvSpPr>
        <p:spPr>
          <a:xfrm>
            <a:off x="685800" y="1196941"/>
            <a:ext cx="8001000" cy="482285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CREATE TABLE dbo.table_3</a:t>
            </a:r>
          </a:p>
          <a:p>
            <a:r>
              <a:rPr lang="en-US" dirty="0"/>
              <a:t>(</a:t>
            </a:r>
          </a:p>
          <a:p>
            <a:r>
              <a:rPr lang="en-US" dirty="0"/>
              <a:t>id INT,</a:t>
            </a:r>
          </a:p>
          <a:p>
            <a:r>
              <a:rPr lang="en-US" dirty="0"/>
              <a:t>employee VARCHAR(32)</a:t>
            </a:r>
          </a:p>
          <a:p>
            <a:r>
              <a:rPr lang="en-US" dirty="0"/>
              <a:t>)</a:t>
            </a:r>
          </a:p>
          <a:p>
            <a:r>
              <a:rPr lang="en-US" dirty="0"/>
              <a:t>go</a:t>
            </a:r>
          </a:p>
          <a:p>
            <a:r>
              <a:rPr lang="en-US" dirty="0"/>
              <a:t>INSERT INTO dbo.table_3 VALUES</a:t>
            </a:r>
          </a:p>
          <a:p>
            <a:r>
              <a:rPr lang="en-US" dirty="0"/>
              <a:t>(1, 'Matt')</a:t>
            </a:r>
          </a:p>
          <a:p>
            <a:r>
              <a:rPr lang="en-US" dirty="0"/>
              <a:t>,(2, 'Joseph')</a:t>
            </a:r>
          </a:p>
          <a:p>
            <a:r>
              <a:rPr lang="en-US" dirty="0"/>
              <a:t>,(3, '</a:t>
            </a:r>
            <a:r>
              <a:rPr lang="en-US" dirty="0" err="1"/>
              <a:t>Renny</a:t>
            </a:r>
            <a:r>
              <a:rPr lang="en-US" dirty="0"/>
              <a:t>')</a:t>
            </a:r>
          </a:p>
          <a:p>
            <a:r>
              <a:rPr lang="en-US" dirty="0"/>
              <a:t>,(4, 'Daisy');</a:t>
            </a:r>
          </a:p>
          <a:p>
            <a:r>
              <a:rPr lang="en-US" dirty="0"/>
              <a:t>GO</a:t>
            </a:r>
          </a:p>
          <a:p>
            <a:r>
              <a:rPr lang="en-US" dirty="0"/>
              <a:t>DECLARE @</a:t>
            </a:r>
            <a:r>
              <a:rPr lang="en-US" dirty="0" err="1"/>
              <a:t>updatedTable</a:t>
            </a:r>
            <a:r>
              <a:rPr lang="en-US" dirty="0"/>
              <a:t> TABLE</a:t>
            </a:r>
          </a:p>
          <a:p>
            <a:r>
              <a:rPr lang="en-US" dirty="0"/>
              <a:t>(</a:t>
            </a:r>
          </a:p>
          <a:p>
            <a:r>
              <a:rPr lang="en-US" dirty="0"/>
              <a:t>id INT, </a:t>
            </a:r>
            <a:r>
              <a:rPr lang="en-US" dirty="0" err="1"/>
              <a:t>olddata_employee</a:t>
            </a:r>
            <a:r>
              <a:rPr lang="en-US" dirty="0"/>
              <a:t> VARCHAR(32), </a:t>
            </a:r>
            <a:r>
              <a:rPr lang="en-US" dirty="0" err="1"/>
              <a:t>newdata_employee</a:t>
            </a:r>
            <a:r>
              <a:rPr lang="en-US" dirty="0"/>
              <a:t> VARCHAR(32)</a:t>
            </a:r>
          </a:p>
          <a:p>
            <a:r>
              <a:rPr lang="en-US" dirty="0"/>
              <a:t>); </a:t>
            </a:r>
          </a:p>
          <a:p>
            <a:r>
              <a:rPr lang="en-US" dirty="0"/>
              <a:t>UPDATE dbo.table_3</a:t>
            </a:r>
          </a:p>
          <a:p>
            <a:r>
              <a:rPr lang="en-US" dirty="0"/>
              <a:t>Set employee= UPPER(employee)</a:t>
            </a:r>
          </a:p>
          <a:p>
            <a:endParaRPr lang="en-US" sz="1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Clauses and Statements 4-7</a:t>
            </a:r>
          </a:p>
        </p:txBody>
      </p:sp>
      <p:sp>
        <p:nvSpPr>
          <p:cNvPr id="5" name="TextBox 4"/>
          <p:cNvSpPr txBox="1"/>
          <p:nvPr/>
        </p:nvSpPr>
        <p:spPr>
          <a:xfrm>
            <a:off x="685800" y="990600"/>
            <a:ext cx="8001000" cy="1990545"/>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OUTPUT</a:t>
            </a:r>
          </a:p>
          <a:p>
            <a:r>
              <a:rPr lang="en-US" dirty="0"/>
              <a:t>inserted.id,</a:t>
            </a:r>
          </a:p>
          <a:p>
            <a:r>
              <a:rPr lang="en-US" dirty="0" err="1"/>
              <a:t>deleted.employee</a:t>
            </a:r>
            <a:r>
              <a:rPr lang="en-US" dirty="0"/>
              <a:t>,</a:t>
            </a:r>
          </a:p>
          <a:p>
            <a:r>
              <a:rPr lang="en-US" dirty="0" err="1"/>
              <a:t>inserted.employee</a:t>
            </a:r>
            <a:endParaRPr lang="en-US" dirty="0"/>
          </a:p>
          <a:p>
            <a:r>
              <a:rPr lang="en-US" dirty="0"/>
              <a:t>INTO @</a:t>
            </a:r>
            <a:r>
              <a:rPr lang="en-US" dirty="0" err="1"/>
              <a:t>updatedTable</a:t>
            </a:r>
            <a:endParaRPr lang="en-US" dirty="0"/>
          </a:p>
          <a:p>
            <a:r>
              <a:rPr lang="en-US" dirty="0"/>
              <a:t>SELECT * FROM @</a:t>
            </a:r>
            <a:r>
              <a:rPr lang="en-US" dirty="0" err="1"/>
              <a:t>updatedTable</a:t>
            </a:r>
            <a:endParaRPr lang="en-US" dirty="0"/>
          </a:p>
          <a:p>
            <a:endParaRPr lang="en-US" sz="1000" dirty="0"/>
          </a:p>
        </p:txBody>
      </p:sp>
      <p:sp>
        <p:nvSpPr>
          <p:cNvPr id="6" name="TextBox 5"/>
          <p:cNvSpPr txBox="1"/>
          <p:nvPr/>
        </p:nvSpPr>
        <p:spPr>
          <a:xfrm>
            <a:off x="381000" y="30874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where rows are affected by an </a:t>
            </a:r>
            <a:r>
              <a:rPr lang="en-US" sz="1800" dirty="0">
                <a:cs typeface="Courier New" pitchFamily="49" charset="0"/>
              </a:rPr>
              <a:t>INSERT</a:t>
            </a:r>
            <a:r>
              <a:rPr lang="en-US" sz="1800" dirty="0">
                <a:latin typeface="Calibri" pitchFamily="34" charset="0"/>
                <a:cs typeface="Calibri" pitchFamily="34" charset="0"/>
              </a:rPr>
              <a:t> statement and an </a:t>
            </a:r>
            <a:r>
              <a:rPr lang="en-US" sz="1800" dirty="0">
                <a:cs typeface="Courier New" pitchFamily="49" charset="0"/>
              </a:rPr>
              <a:t>UPDATE</a:t>
            </a:r>
            <a:r>
              <a:rPr lang="en-US" sz="1800" dirty="0">
                <a:latin typeface="Calibri" pitchFamily="34" charset="0"/>
                <a:cs typeface="Calibri" pitchFamily="34" charset="0"/>
              </a:rPr>
              <a:t> statement is shown in the following figure:</a:t>
            </a:r>
          </a:p>
        </p:txBody>
      </p:sp>
      <p:pic>
        <p:nvPicPr>
          <p:cNvPr id="7" name="Picture 6" descr="Figure 8.13.tif"/>
          <p:cNvPicPr>
            <a:picLocks noChangeAspect="1"/>
          </p:cNvPicPr>
          <p:nvPr/>
        </p:nvPicPr>
        <p:blipFill>
          <a:blip r:embed="rId2" cstate="print"/>
          <a:stretch>
            <a:fillRect/>
          </a:stretch>
        </p:blipFill>
        <p:spPr>
          <a:xfrm>
            <a:off x="1981200" y="3810000"/>
            <a:ext cx="5516526" cy="2514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Clauses and Statements 5-7</a:t>
            </a:r>
          </a:p>
        </p:txBody>
      </p:sp>
      <p:grpSp>
        <p:nvGrpSpPr>
          <p:cNvPr id="5" name="Group 4"/>
          <p:cNvGrpSpPr/>
          <p:nvPr/>
        </p:nvGrpSpPr>
        <p:grpSpPr>
          <a:xfrm>
            <a:off x="533400" y="1141274"/>
            <a:ext cx="1676400" cy="457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.WRITE clause</a:t>
              </a:r>
              <a:endParaRPr lang="en-US" sz="1800" kern="1200" dirty="0">
                <a:latin typeface="Calibri" pitchFamily="34" charset="0"/>
                <a:cs typeface="Calibri" pitchFamily="34" charset="0"/>
              </a:endParaRPr>
            </a:p>
          </p:txBody>
        </p:sp>
      </p:grpSp>
      <p:sp>
        <p:nvSpPr>
          <p:cNvPr id="8" name="TextBox 7"/>
          <p:cNvSpPr txBox="1"/>
          <p:nvPr/>
        </p:nvSpPr>
        <p:spPr>
          <a:xfrm>
            <a:off x="381000" y="1674674"/>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cs typeface="Courier New" pitchFamily="49" charset="0"/>
              </a:rPr>
              <a:t>.WRITE</a:t>
            </a:r>
            <a:r>
              <a:rPr lang="en-US" sz="1800" dirty="0">
                <a:latin typeface="Calibri" pitchFamily="34" charset="0"/>
                <a:cs typeface="Calibri" pitchFamily="34" charset="0"/>
              </a:rPr>
              <a:t> clause is used in an </a:t>
            </a:r>
            <a:r>
              <a:rPr lang="en-US" sz="1800" dirty="0">
                <a:cs typeface="Courier New" pitchFamily="49" charset="0"/>
              </a:rPr>
              <a:t>UPDATE</a:t>
            </a:r>
            <a:r>
              <a:rPr lang="en-US" sz="1800" dirty="0">
                <a:latin typeface="Calibri" pitchFamily="34" charset="0"/>
                <a:cs typeface="Calibri" pitchFamily="34" charset="0"/>
              </a:rPr>
              <a:t> statement to replace a value in a column having large value data type.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the </a:t>
            </a:r>
            <a:r>
              <a:rPr lang="en-US" sz="1800" dirty="0">
                <a:cs typeface="Courier New" pitchFamily="49" charset="0"/>
              </a:rPr>
              <a:t>.WRITE</a:t>
            </a:r>
            <a:r>
              <a:rPr lang="en-US" sz="1800" dirty="0">
                <a:latin typeface="Calibri" pitchFamily="34" charset="0"/>
                <a:cs typeface="Calibri" pitchFamily="34" charset="0"/>
              </a:rPr>
              <a:t> clause is as follows:</a:t>
            </a:r>
          </a:p>
        </p:txBody>
      </p:sp>
      <p:sp>
        <p:nvSpPr>
          <p:cNvPr id="9" name="Rounded Rectangle 8"/>
          <p:cNvSpPr/>
          <p:nvPr/>
        </p:nvSpPr>
        <p:spPr>
          <a:xfrm>
            <a:off x="457200" y="273254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0" name="TextBox 9"/>
          <p:cNvSpPr txBox="1"/>
          <p:nvPr/>
        </p:nvSpPr>
        <p:spPr>
          <a:xfrm>
            <a:off x="457200" y="3226475"/>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.WRITE(expression, @offset, @Length)</a:t>
            </a:r>
          </a:p>
          <a:p>
            <a:endParaRPr lang="en-US" dirty="0"/>
          </a:p>
        </p:txBody>
      </p:sp>
      <p:sp>
        <p:nvSpPr>
          <p:cNvPr id="11" name="TextBox 10"/>
          <p:cNvSpPr txBox="1"/>
          <p:nvPr/>
        </p:nvSpPr>
        <p:spPr>
          <a:xfrm>
            <a:off x="381000" y="4113074"/>
            <a:ext cx="8458200" cy="1754326"/>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expression</a:t>
            </a:r>
            <a:r>
              <a:rPr lang="en-US" sz="1800" dirty="0">
                <a:latin typeface="Calibri" pitchFamily="34" charset="0"/>
                <a:cs typeface="Calibri" pitchFamily="34" charset="0"/>
              </a:rPr>
              <a:t>: is the character string which is to be placed into the large value data type column.</a:t>
            </a:r>
          </a:p>
          <a:p>
            <a:pPr marL="231775">
              <a:lnSpc>
                <a:spcPct val="100000"/>
              </a:lnSpc>
              <a:spcBef>
                <a:spcPts val="0"/>
              </a:spcBef>
            </a:pPr>
            <a:r>
              <a:rPr lang="en-US" sz="1800" dirty="0">
                <a:cs typeface="Courier New" pitchFamily="49" charset="0"/>
              </a:rPr>
              <a:t>@offset</a:t>
            </a:r>
            <a:r>
              <a:rPr lang="en-US" sz="1800" dirty="0">
                <a:latin typeface="Calibri" pitchFamily="34" charset="0"/>
                <a:cs typeface="Calibri" pitchFamily="34" charset="0"/>
              </a:rPr>
              <a:t>: is the starting value (units) where the replacement is to be done.</a:t>
            </a:r>
          </a:p>
          <a:p>
            <a:pPr marL="231775">
              <a:lnSpc>
                <a:spcPct val="100000"/>
              </a:lnSpc>
              <a:spcBef>
                <a:spcPts val="0"/>
              </a:spcBef>
            </a:pPr>
            <a:r>
              <a:rPr lang="en-US" sz="1800" dirty="0">
                <a:cs typeface="Courier New" pitchFamily="49" charset="0"/>
              </a:rPr>
              <a:t>@Length</a:t>
            </a:r>
            <a:r>
              <a:rPr lang="en-US" sz="1800" dirty="0">
                <a:latin typeface="Calibri" pitchFamily="34" charset="0"/>
                <a:cs typeface="Calibri" pitchFamily="34" charset="0"/>
              </a:rPr>
              <a:t>: is the length of the portion in the column, starting from </a:t>
            </a:r>
            <a:r>
              <a:rPr lang="en-US" sz="1800" dirty="0">
                <a:cs typeface="Courier New" pitchFamily="49" charset="0"/>
              </a:rPr>
              <a:t>@offset</a:t>
            </a:r>
            <a:r>
              <a:rPr lang="en-US" sz="1800" dirty="0">
                <a:latin typeface="Calibri" pitchFamily="34" charset="0"/>
                <a:cs typeface="Calibri" pitchFamily="34" charset="0"/>
              </a:rPr>
              <a:t> that is replaced by expression.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Clauses and Statements 6-7</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a:t>
            </a:r>
            <a:r>
              <a:rPr lang="en-US" sz="1800" dirty="0">
                <a:cs typeface="Courier New" pitchFamily="49" charset="0"/>
              </a:rPr>
              <a:t>WRITE</a:t>
            </a:r>
            <a:r>
              <a:rPr lang="en-US" sz="1800" dirty="0">
                <a:latin typeface="Calibri" pitchFamily="34" charset="0"/>
                <a:cs typeface="Calibri" pitchFamily="34" charset="0"/>
              </a:rPr>
              <a:t> clause is used in </a:t>
            </a:r>
            <a:r>
              <a:rPr lang="en-US" sz="1800" dirty="0">
                <a:cs typeface="Courier New" pitchFamily="49" charset="0"/>
              </a:rPr>
              <a:t>UPDATE</a:t>
            </a:r>
            <a:r>
              <a:rPr lang="en-US" sz="1800" dirty="0">
                <a:latin typeface="Calibri" pitchFamily="34" charset="0"/>
                <a:cs typeface="Calibri" pitchFamily="34" charset="0"/>
              </a:rPr>
              <a:t> statement:</a:t>
            </a:r>
          </a:p>
        </p:txBody>
      </p:sp>
      <p:sp>
        <p:nvSpPr>
          <p:cNvPr id="6" name="TextBox 5"/>
          <p:cNvSpPr txBox="1"/>
          <p:nvPr/>
        </p:nvSpPr>
        <p:spPr>
          <a:xfrm>
            <a:off x="685800" y="1752600"/>
            <a:ext cx="8001000" cy="3771032"/>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CUST_DB;</a:t>
            </a:r>
          </a:p>
          <a:p>
            <a:r>
              <a:rPr lang="en-US" dirty="0"/>
              <a:t>GO</a:t>
            </a:r>
          </a:p>
          <a:p>
            <a:r>
              <a:rPr lang="en-US" dirty="0"/>
              <a:t>CREATE TABLE dbo.table_5</a:t>
            </a:r>
          </a:p>
          <a:p>
            <a:r>
              <a:rPr lang="en-US" dirty="0"/>
              <a:t>(</a:t>
            </a:r>
          </a:p>
          <a:p>
            <a:r>
              <a:rPr lang="en-US" dirty="0" err="1"/>
              <a:t>Employee_role</a:t>
            </a:r>
            <a:r>
              <a:rPr lang="en-US" dirty="0"/>
              <a:t> VARCHAR(max),</a:t>
            </a:r>
          </a:p>
          <a:p>
            <a:r>
              <a:rPr lang="en-US" dirty="0"/>
              <a:t>Summary VARCHAR(max)</a:t>
            </a:r>
          </a:p>
          <a:p>
            <a:r>
              <a:rPr lang="en-US" dirty="0"/>
              <a:t>)</a:t>
            </a:r>
          </a:p>
          <a:p>
            <a:r>
              <a:rPr lang="en-US" dirty="0"/>
              <a:t>INSERT INTO dbo.table_5(</a:t>
            </a:r>
            <a:r>
              <a:rPr lang="en-US" dirty="0" err="1"/>
              <a:t>Employee_role</a:t>
            </a:r>
            <a:r>
              <a:rPr lang="en-US" dirty="0"/>
              <a:t>, Summary) VALUES ('Research', 'This a very long non-</a:t>
            </a:r>
            <a:r>
              <a:rPr lang="en-US" dirty="0" err="1"/>
              <a:t>unicode</a:t>
            </a:r>
            <a:r>
              <a:rPr lang="en-US" dirty="0"/>
              <a:t> string')</a:t>
            </a:r>
          </a:p>
          <a:p>
            <a:r>
              <a:rPr lang="en-US" dirty="0"/>
              <a:t>SELECT *FROM dbo.table_5</a:t>
            </a:r>
          </a:p>
          <a:p>
            <a:r>
              <a:rPr lang="en-US" dirty="0"/>
              <a:t>UPDATE dbo.table_5 SET Summary .WRITE('n incredibly', 6,5)</a:t>
            </a:r>
          </a:p>
          <a:p>
            <a:r>
              <a:rPr lang="en-US" dirty="0"/>
              <a:t>WHERE </a:t>
            </a:r>
            <a:r>
              <a:rPr lang="en-US" dirty="0" err="1"/>
              <a:t>Employee_role</a:t>
            </a:r>
            <a:r>
              <a:rPr lang="en-US" dirty="0"/>
              <a:t> LIKE 'Research'</a:t>
            </a:r>
          </a:p>
          <a:p>
            <a:r>
              <a:rPr lang="en-US" dirty="0"/>
              <a:t>SELECT *FROM dbo.table_5</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Clauses and Statements 7-7</a:t>
            </a:r>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displays the output of </a:t>
            </a:r>
            <a:r>
              <a:rPr lang="en-US" sz="1800" dirty="0">
                <a:cs typeface="Courier New" pitchFamily="49" charset="0"/>
              </a:rPr>
              <a:t>.WRITE</a:t>
            </a:r>
            <a:r>
              <a:rPr lang="en-US" sz="1800" dirty="0">
                <a:latin typeface="Calibri" pitchFamily="34" charset="0"/>
                <a:cs typeface="Calibri" pitchFamily="34" charset="0"/>
              </a:rPr>
              <a:t> clause query:</a:t>
            </a:r>
          </a:p>
        </p:txBody>
      </p:sp>
      <p:pic>
        <p:nvPicPr>
          <p:cNvPr id="6" name="Picture 5" descr="Figure 8.14.tif"/>
          <p:cNvPicPr>
            <a:picLocks noChangeAspect="1"/>
          </p:cNvPicPr>
          <p:nvPr/>
        </p:nvPicPr>
        <p:blipFill>
          <a:blip r:embed="rId2" cstate="print"/>
          <a:stretch>
            <a:fillRect/>
          </a:stretch>
        </p:blipFill>
        <p:spPr>
          <a:xfrm>
            <a:off x="1600200" y="1752600"/>
            <a:ext cx="5620951" cy="3505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dirty="0"/>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Introduction</a:t>
            </a:r>
          </a:p>
        </p:txBody>
      </p:sp>
      <p:sp>
        <p:nvSpPr>
          <p:cNvPr id="5" name="TextBox 4"/>
          <p:cNvSpPr txBox="1"/>
          <p:nvPr/>
        </p:nvSpPr>
        <p:spPr>
          <a:xfrm>
            <a:off x="304800" y="1143000"/>
            <a:ext cx="8229599"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SELECT</a:t>
            </a:r>
            <a:r>
              <a:rPr lang="en-US" sz="1800" dirty="0">
                <a:latin typeface="Calibri" pitchFamily="34" charset="0"/>
                <a:cs typeface="Calibri" pitchFamily="34" charset="0"/>
              </a:rPr>
              <a:t> statement is a core command used to access data in SQL Server 2012.</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XML allows developers to develop their own set of tags and makes it possible for other programs to understand these tags.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XML is the preferred means for developers to store, format, and manage data on the Web.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ORDER BY Clause 1-2</a:t>
            </a:r>
          </a:p>
        </p:txBody>
      </p:sp>
      <p:grpSp>
        <p:nvGrpSpPr>
          <p:cNvPr id="5" name="Group 4"/>
          <p:cNvGrpSpPr/>
          <p:nvPr/>
        </p:nvGrpSpPr>
        <p:grpSpPr>
          <a:xfrm>
            <a:off x="381000" y="1143000"/>
            <a:ext cx="8153400" cy="6858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It specifies the order in which the columns should be sorted in a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a:t>
              </a:r>
              <a:endParaRPr lang="en-US" sz="1800" kern="1200" dirty="0">
                <a:latin typeface="Calibri" pitchFamily="34" charset="0"/>
                <a:cs typeface="Calibri" pitchFamily="34" charset="0"/>
              </a:endParaRPr>
            </a:p>
          </p:txBody>
        </p:sp>
      </p:grpSp>
      <p:grpSp>
        <p:nvGrpSpPr>
          <p:cNvPr id="8" name="Group 7"/>
          <p:cNvGrpSpPr/>
          <p:nvPr/>
        </p:nvGrpSpPr>
        <p:grpSpPr>
          <a:xfrm>
            <a:off x="381000" y="2056273"/>
            <a:ext cx="8153400" cy="6096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95600"/>
            <a:ext cx="8153400" cy="6096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By default, records are sorted in an </a:t>
              </a:r>
              <a:r>
                <a:rPr lang="en-US" sz="1800" dirty="0">
                  <a:latin typeface="Courier New" pitchFamily="49" charset="0"/>
                  <a:cs typeface="Courier New" pitchFamily="49" charset="0"/>
                </a:rPr>
                <a:t>ASC</a:t>
              </a:r>
              <a:r>
                <a:rPr lang="en-US" sz="1800" dirty="0">
                  <a:latin typeface="Calibri" pitchFamily="34" charset="0"/>
                  <a:cs typeface="Calibri" pitchFamily="34" charset="0"/>
                </a:rPr>
                <a:t> order. To switch to the descending mode, use the optional keyword </a:t>
              </a:r>
              <a:r>
                <a:rPr lang="en-US" sz="1800" dirty="0">
                  <a:latin typeface="Courier New" pitchFamily="49" charset="0"/>
                  <a:cs typeface="Courier New" pitchFamily="49" charset="0"/>
                </a:rPr>
                <a:t>DES</a:t>
              </a:r>
              <a:r>
                <a:rPr lang="en-US" sz="1800" dirty="0">
                  <a:latin typeface="Calibri" pitchFamily="34" charset="0"/>
                  <a:cs typeface="Calibri" pitchFamily="34" charset="0"/>
                </a:rPr>
                <a:t>C.</a:t>
              </a:r>
              <a:endParaRPr lang="en-US" sz="1800" kern="1200" dirty="0">
                <a:latin typeface="Calibri" pitchFamily="34" charset="0"/>
                <a:cs typeface="Calibri" pitchFamily="34" charset="0"/>
              </a:endParaRPr>
            </a:p>
          </p:txBody>
        </p:sp>
      </p:grpSp>
      <p:sp>
        <p:nvSpPr>
          <p:cNvPr id="14" name="Rounded Rectangle 4"/>
          <p:cNvSpPr/>
          <p:nvPr/>
        </p:nvSpPr>
        <p:spPr>
          <a:xfrm>
            <a:off x="457200" y="2061909"/>
            <a:ext cx="8014062" cy="6050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It sorts query results by one or more columns. A sort can be in either ascending (</a:t>
            </a:r>
            <a:r>
              <a:rPr lang="en-US" sz="1800" dirty="0">
                <a:latin typeface="Courier New" pitchFamily="49" charset="0"/>
                <a:cs typeface="Courier New" pitchFamily="49" charset="0"/>
              </a:rPr>
              <a:t>ASC</a:t>
            </a:r>
            <a:r>
              <a:rPr lang="en-US" sz="1800" dirty="0">
                <a:latin typeface="Calibri" pitchFamily="34" charset="0"/>
                <a:cs typeface="Calibri" pitchFamily="34" charset="0"/>
              </a:rPr>
              <a:t>) or descending (</a:t>
            </a:r>
            <a:r>
              <a:rPr lang="en-US" sz="1800" dirty="0">
                <a:latin typeface="Courier New" pitchFamily="49" charset="0"/>
                <a:cs typeface="Courier New" pitchFamily="49" charset="0"/>
              </a:rPr>
              <a:t>DESC</a:t>
            </a:r>
            <a:r>
              <a:rPr lang="en-US" sz="1800" dirty="0">
                <a:latin typeface="Calibri" pitchFamily="34" charset="0"/>
                <a:cs typeface="Calibri" pitchFamily="34" charset="0"/>
              </a:rPr>
              <a:t>) order.</a:t>
            </a:r>
          </a:p>
        </p:txBody>
      </p:sp>
      <p:grpSp>
        <p:nvGrpSpPr>
          <p:cNvPr id="15" name="Group 14"/>
          <p:cNvGrpSpPr/>
          <p:nvPr/>
        </p:nvGrpSpPr>
        <p:grpSpPr>
          <a:xfrm>
            <a:off x="381000" y="3732673"/>
            <a:ext cx="8153400" cy="6096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738309"/>
            <a:ext cx="8014062" cy="6050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When multiple fields are used, SQL Server considers the leftmost field as the primary level of sort and others as lower levels of sort.</a:t>
            </a:r>
          </a:p>
        </p:txBody>
      </p:sp>
      <p:sp>
        <p:nvSpPr>
          <p:cNvPr id="19" name="Rounded Rectangle 18"/>
          <p:cNvSpPr/>
          <p:nvPr/>
        </p:nvSpPr>
        <p:spPr>
          <a:xfrm>
            <a:off x="457200" y="4689461"/>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20" name="TextBox 19"/>
          <p:cNvSpPr txBox="1"/>
          <p:nvPr/>
        </p:nvSpPr>
        <p:spPr>
          <a:xfrm>
            <a:off x="457200" y="5183392"/>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&lt;</a:t>
            </a:r>
            <a:r>
              <a:rPr lang="en-US" dirty="0" err="1"/>
              <a:t>column_name</a:t>
            </a:r>
            <a:r>
              <a:rPr lang="en-US" dirty="0"/>
              <a:t>&gt; FROM &lt;</a:t>
            </a:r>
            <a:r>
              <a:rPr lang="en-US" dirty="0" err="1"/>
              <a:t>table_name</a:t>
            </a:r>
            <a:r>
              <a:rPr lang="en-US" dirty="0"/>
              <a:t>&gt; ORDER BY </a:t>
            </a:r>
            <a:r>
              <a:rPr lang="en-US" dirty="0" err="1"/>
              <a:t>column_name</a:t>
            </a:r>
            <a:r>
              <a:rPr lang="en-US" dirty="0"/>
              <a:t>&gt; {ASC|DESC}</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ORDER BY Clause 2-2</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SELECT</a:t>
            </a:r>
            <a:r>
              <a:rPr lang="en-US" sz="1800" dirty="0">
                <a:latin typeface="Calibri" pitchFamily="34" charset="0"/>
                <a:cs typeface="Calibri" pitchFamily="34" charset="0"/>
              </a:rPr>
              <a:t> statement in the following code snippet sorts the query results on the </a:t>
            </a:r>
            <a:r>
              <a:rPr lang="en-US" sz="1800" dirty="0" err="1">
                <a:cs typeface="Courier New" pitchFamily="49" charset="0"/>
              </a:rPr>
              <a:t>SalesLastYear</a:t>
            </a:r>
            <a:r>
              <a:rPr lang="en-US" sz="1800" dirty="0">
                <a:latin typeface="Calibri" pitchFamily="34" charset="0"/>
                <a:cs typeface="Calibri" pitchFamily="34" charset="0"/>
              </a:rPr>
              <a:t> column of the </a:t>
            </a:r>
            <a:r>
              <a:rPr lang="en-US" sz="1800" dirty="0" err="1">
                <a:cs typeface="Courier New" pitchFamily="49" charset="0"/>
              </a:rPr>
              <a:t>Sales.SalesTerritory</a:t>
            </a:r>
            <a:r>
              <a:rPr lang="en-US" sz="1800" dirty="0">
                <a:latin typeface="Calibri" pitchFamily="34" charset="0"/>
                <a:cs typeface="Calibri" pitchFamily="34" charset="0"/>
              </a:rPr>
              <a:t> table:</a:t>
            </a:r>
          </a:p>
        </p:txBody>
      </p:sp>
      <p:sp>
        <p:nvSpPr>
          <p:cNvPr id="6" name="TextBox 5"/>
          <p:cNvSpPr txBox="1"/>
          <p:nvPr/>
        </p:nvSpPr>
        <p:spPr>
          <a:xfrm>
            <a:off x="762000" y="1754392"/>
            <a:ext cx="80010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AdventureWorks2012</a:t>
            </a:r>
          </a:p>
          <a:p>
            <a:r>
              <a:rPr lang="en-US" dirty="0"/>
              <a:t>SELECT * FROM </a:t>
            </a:r>
            <a:r>
              <a:rPr lang="en-US" dirty="0" err="1"/>
              <a:t>Sales.SalesTerritory</a:t>
            </a:r>
            <a:r>
              <a:rPr lang="en-US" dirty="0"/>
              <a:t> ORDER BY </a:t>
            </a:r>
            <a:r>
              <a:rPr lang="en-US" dirty="0" err="1"/>
              <a:t>SalesLastYear</a:t>
            </a:r>
            <a:endParaRPr lang="en-US" dirty="0"/>
          </a:p>
          <a:p>
            <a:r>
              <a:rPr lang="en-US" dirty="0"/>
              <a:t>GO</a:t>
            </a:r>
          </a:p>
          <a:p>
            <a:endParaRPr lang="en-US" dirty="0"/>
          </a:p>
        </p:txBody>
      </p:sp>
      <p:sp>
        <p:nvSpPr>
          <p:cNvPr id="7" name="TextBox 6"/>
          <p:cNvSpPr txBox="1"/>
          <p:nvPr/>
        </p:nvSpPr>
        <p:spPr>
          <a:xfrm>
            <a:off x="381000" y="3087469"/>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is shown in the following figure:</a:t>
            </a:r>
          </a:p>
        </p:txBody>
      </p:sp>
      <p:pic>
        <p:nvPicPr>
          <p:cNvPr id="8" name="Picture 7" descr="Figure 8.15.tif"/>
          <p:cNvPicPr>
            <a:picLocks noChangeAspect="1"/>
          </p:cNvPicPr>
          <p:nvPr/>
        </p:nvPicPr>
        <p:blipFill>
          <a:blip r:embed="rId2" cstate="print"/>
          <a:stretch>
            <a:fillRect/>
          </a:stretch>
        </p:blipFill>
        <p:spPr>
          <a:xfrm>
            <a:off x="1371600" y="3581400"/>
            <a:ext cx="6446174" cy="2819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Working with XML 1-2</a:t>
            </a:r>
          </a:p>
        </p:txBody>
      </p:sp>
      <p:grpSp>
        <p:nvGrpSpPr>
          <p:cNvPr id="5" name="Group 4"/>
          <p:cNvGrpSpPr/>
          <p:nvPr/>
        </p:nvGrpSpPr>
        <p:grpSpPr>
          <a:xfrm>
            <a:off x="381000" y="12192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Extensible Markup Language (XML) allows developers to develop their own set of tags and makes it possible for other programs to understand these tags. </a:t>
              </a:r>
              <a:endParaRPr lang="en-US" sz="1800" kern="1200" dirty="0">
                <a:latin typeface="Calibri" pitchFamily="34" charset="0"/>
                <a:cs typeface="Calibri" pitchFamily="34" charset="0"/>
              </a:endParaRPr>
            </a:p>
          </p:txBody>
        </p:sp>
      </p:grpSp>
      <p:grpSp>
        <p:nvGrpSpPr>
          <p:cNvPr id="8" name="Group 7"/>
          <p:cNvGrpSpPr/>
          <p:nvPr/>
        </p:nvGrpSpPr>
        <p:grpSpPr>
          <a:xfrm>
            <a:off x="381000" y="22860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291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XML is the preferred means for developers to store, format, and manage data on the Web.</a:t>
            </a:r>
          </a:p>
        </p:txBody>
      </p:sp>
      <p:grpSp>
        <p:nvGrpSpPr>
          <p:cNvPr id="12" name="Group 11"/>
          <p:cNvGrpSpPr/>
          <p:nvPr/>
        </p:nvGrpSpPr>
        <p:grpSpPr>
          <a:xfrm>
            <a:off x="381000" y="4343400"/>
            <a:ext cx="8153400" cy="762000"/>
            <a:chOff x="0" y="267999"/>
            <a:chExt cx="6096000" cy="936000"/>
          </a:xfrm>
          <a:scene3d>
            <a:camera prst="orthographicFront"/>
            <a:lightRig rig="flat" dir="t"/>
          </a:scene3d>
        </p:grpSpPr>
        <p:sp>
          <p:nvSpPr>
            <p:cNvPr id="13" name="Rounded Rectangle 1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5" name="Rounded Rectangle 4"/>
          <p:cNvSpPr/>
          <p:nvPr/>
        </p:nvSpPr>
        <p:spPr>
          <a:xfrm>
            <a:off x="457200" y="4349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such a scenario, it is better to store XML data within SQL Server 2012.</a:t>
            </a:r>
          </a:p>
        </p:txBody>
      </p:sp>
      <p:grpSp>
        <p:nvGrpSpPr>
          <p:cNvPr id="16" name="Group 15"/>
          <p:cNvGrpSpPr/>
          <p:nvPr/>
        </p:nvGrpSpPr>
        <p:grpSpPr>
          <a:xfrm>
            <a:off x="381000" y="3276600"/>
            <a:ext cx="8153400" cy="8382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Applications of today have a mix of technologies such as ASP, Microsoft .NET technologies, XML, and SQL Server 2012 working in tandem.</a:t>
              </a:r>
              <a:endParaRPr lang="en-US" sz="1800" kern="1200" dirty="0">
                <a:latin typeface="Calibri" pitchFamily="34" charset="0"/>
                <a:cs typeface="Calibri" pitchFamily="34" charset="0"/>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Working with XML 2-2</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Native XML databases in SQL Server 2012 have a number of advantages. Some of them are listed as follows:</a:t>
            </a:r>
          </a:p>
        </p:txBody>
      </p:sp>
      <p:graphicFrame>
        <p:nvGraphicFramePr>
          <p:cNvPr id="6" name="Diagram 5"/>
          <p:cNvGraphicFramePr/>
          <p:nvPr/>
        </p:nvGraphicFramePr>
        <p:xfrm>
          <a:off x="685800" y="1828800"/>
          <a:ext cx="79248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5525869"/>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SQL Server 2012 supports native storage of XML data by using the xml data type.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a:p>
        </p:txBody>
      </p:sp>
      <p:sp>
        <p:nvSpPr>
          <p:cNvPr id="3" name="Footer Placeholder 2"/>
          <p:cNvSpPr>
            <a:spLocks noGrp="1"/>
          </p:cNvSpPr>
          <p:nvPr>
            <p:ph type="ftr" sz="quarter" idx="11"/>
          </p:nvPr>
        </p:nvSpPr>
        <p:spPr/>
        <p:txBody>
          <a:bodyPr/>
          <a:lstStyle/>
          <a:p>
            <a:pPr>
              <a:defRPr/>
            </a:pPr>
            <a:r>
              <a:rPr lang="en-US" dirty="0"/>
              <a:t>Accessing Data/ Session 8 </a:t>
            </a:r>
          </a:p>
        </p:txBody>
      </p:sp>
      <p:sp>
        <p:nvSpPr>
          <p:cNvPr id="4" name="Title 3"/>
          <p:cNvSpPr>
            <a:spLocks noGrp="1"/>
          </p:cNvSpPr>
          <p:nvPr>
            <p:ph type="title"/>
          </p:nvPr>
        </p:nvSpPr>
        <p:spPr/>
        <p:txBody>
          <a:bodyPr/>
          <a:lstStyle/>
          <a:p>
            <a:r>
              <a:rPr lang="en-US" dirty="0"/>
              <a:t>XML Data Type 1-3</a:t>
            </a:r>
          </a:p>
        </p:txBody>
      </p:sp>
      <p:grpSp>
        <p:nvGrpSpPr>
          <p:cNvPr id="6" name="Group 5"/>
          <p:cNvGrpSpPr/>
          <p:nvPr/>
        </p:nvGrpSpPr>
        <p:grpSpPr>
          <a:xfrm>
            <a:off x="381000" y="1066800"/>
            <a:ext cx="8153400" cy="838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addition to regular commonly used data types, SQL Server 2012 provides a brand new data type in the form of xml data type.</a:t>
              </a:r>
              <a:endParaRPr lang="en-US" sz="1800" kern="1200" dirty="0">
                <a:latin typeface="Calibri" pitchFamily="34" charset="0"/>
                <a:cs typeface="Calibri" pitchFamily="34" charset="0"/>
              </a:endParaRPr>
            </a:p>
          </p:txBody>
        </p:sp>
      </p:grpSp>
      <p:grpSp>
        <p:nvGrpSpPr>
          <p:cNvPr id="9" name="Group 8"/>
          <p:cNvGrpSpPr/>
          <p:nvPr/>
        </p:nvGrpSpPr>
        <p:grpSpPr>
          <a:xfrm>
            <a:off x="381000" y="1981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2"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xml data type is used to store XML documents and fragments in an SQL Server database.</a:t>
            </a:r>
          </a:p>
        </p:txBody>
      </p:sp>
      <p:grpSp>
        <p:nvGrpSpPr>
          <p:cNvPr id="17" name="Group 16"/>
          <p:cNvGrpSpPr/>
          <p:nvPr/>
        </p:nvGrpSpPr>
        <p:grpSpPr>
          <a:xfrm>
            <a:off x="381000" y="2895600"/>
            <a:ext cx="8153400" cy="838200"/>
            <a:chOff x="0" y="1614759"/>
            <a:chExt cx="6096000" cy="1141920"/>
          </a:xfrm>
          <a:scene3d>
            <a:camera prst="orthographicFront"/>
            <a:lightRig rig="flat" dir="t"/>
          </a:scene3d>
        </p:grpSpPr>
        <p:sp>
          <p:nvSpPr>
            <p:cNvPr id="18" name="Rounded Rectangle 17"/>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9"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An XML fragment is an XML instance with the top-level element missing from its structure.</a:t>
              </a:r>
            </a:p>
          </p:txBody>
        </p:sp>
      </p:grpSp>
      <p:sp>
        <p:nvSpPr>
          <p:cNvPr id="20" name="TextBox 19"/>
          <p:cNvSpPr txBox="1"/>
          <p:nvPr/>
        </p:nvSpPr>
        <p:spPr>
          <a:xfrm>
            <a:off x="381000" y="386972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to create a table with columns of type xml is as follows:</a:t>
            </a:r>
          </a:p>
        </p:txBody>
      </p:sp>
      <p:sp>
        <p:nvSpPr>
          <p:cNvPr id="21" name="Rounded Rectangle 20"/>
          <p:cNvSpPr/>
          <p:nvPr/>
        </p:nvSpPr>
        <p:spPr>
          <a:xfrm>
            <a:off x="457200" y="435472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22" name="TextBox 21"/>
          <p:cNvSpPr txBox="1"/>
          <p:nvPr/>
        </p:nvSpPr>
        <p:spPr>
          <a:xfrm>
            <a:off x="457200" y="4848660"/>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CREATE TABLE &lt;</a:t>
            </a:r>
            <a:r>
              <a:rPr lang="en-US" dirty="0" err="1"/>
              <a:t>table_name</a:t>
            </a:r>
            <a:r>
              <a:rPr lang="en-US" dirty="0"/>
              <a:t>&gt; ( [ </a:t>
            </a:r>
            <a:r>
              <a:rPr lang="en-US" dirty="0" err="1"/>
              <a:t>column_list</a:t>
            </a:r>
            <a:r>
              <a:rPr lang="en-US" dirty="0"/>
              <a:t>,] &lt;</a:t>
            </a:r>
            <a:r>
              <a:rPr lang="en-US" dirty="0" err="1"/>
              <a:t>column_name</a:t>
            </a:r>
            <a:r>
              <a:rPr lang="en-US" dirty="0"/>
              <a:t>&gt; xml [,</a:t>
            </a:r>
          </a:p>
          <a:p>
            <a:r>
              <a:rPr lang="en-US" dirty="0" err="1"/>
              <a:t>column_list</a:t>
            </a:r>
            <a:r>
              <a:rPr lang="en-US" dirty="0"/>
              <a:t>])</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45</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XML Data Type 2-3</a:t>
            </a:r>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creates a new table named </a:t>
            </a:r>
            <a:r>
              <a:rPr lang="en-US" sz="1800" dirty="0" err="1">
                <a:cs typeface="Courier New" pitchFamily="49" charset="0"/>
              </a:rPr>
              <a:t>PhoneBilling</a:t>
            </a:r>
            <a:r>
              <a:rPr lang="en-US" sz="1800" dirty="0">
                <a:latin typeface="Calibri" pitchFamily="34" charset="0"/>
                <a:cs typeface="Calibri" pitchFamily="34" charset="0"/>
              </a:rPr>
              <a:t> with one of the columns belonging to xml data type:</a:t>
            </a:r>
          </a:p>
        </p:txBody>
      </p:sp>
      <p:sp>
        <p:nvSpPr>
          <p:cNvPr id="6" name="TextBox 5"/>
          <p:cNvSpPr txBox="1"/>
          <p:nvPr/>
        </p:nvSpPr>
        <p:spPr>
          <a:xfrm>
            <a:off x="685800" y="1724461"/>
            <a:ext cx="80010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CREATE TABLE </a:t>
            </a:r>
            <a:r>
              <a:rPr lang="en-US" dirty="0" err="1"/>
              <a:t>Person.PhoneBilling</a:t>
            </a:r>
            <a:r>
              <a:rPr lang="en-US" dirty="0"/>
              <a:t> (</a:t>
            </a:r>
            <a:r>
              <a:rPr lang="en-US" dirty="0" err="1"/>
              <a:t>Bill_ID</a:t>
            </a:r>
            <a:r>
              <a:rPr lang="en-US" dirty="0"/>
              <a:t> </a:t>
            </a:r>
            <a:r>
              <a:rPr lang="en-US" dirty="0" err="1"/>
              <a:t>int</a:t>
            </a:r>
            <a:r>
              <a:rPr lang="en-US" dirty="0"/>
              <a:t> PRIMARY KEY, </a:t>
            </a:r>
            <a:r>
              <a:rPr lang="en-US" dirty="0" err="1"/>
              <a:t>MobileNumber</a:t>
            </a:r>
            <a:endParaRPr lang="en-US" dirty="0"/>
          </a:p>
          <a:p>
            <a:r>
              <a:rPr lang="en-US" dirty="0" err="1"/>
              <a:t>bigint</a:t>
            </a:r>
            <a:r>
              <a:rPr lang="en-US" dirty="0"/>
              <a:t> UNIQUE, </a:t>
            </a:r>
            <a:r>
              <a:rPr lang="en-US" dirty="0" err="1"/>
              <a:t>CallDetails</a:t>
            </a:r>
            <a:r>
              <a:rPr lang="en-US" dirty="0"/>
              <a:t> xml)</a:t>
            </a:r>
          </a:p>
          <a:p>
            <a:r>
              <a:rPr lang="en-US" dirty="0"/>
              <a:t>GO</a:t>
            </a:r>
          </a:p>
        </p:txBody>
      </p:sp>
      <p:sp>
        <p:nvSpPr>
          <p:cNvPr id="7" name="TextBox 6"/>
          <p:cNvSpPr txBox="1"/>
          <p:nvPr/>
        </p:nvSpPr>
        <p:spPr>
          <a:xfrm>
            <a:off x="381000" y="3048000"/>
            <a:ext cx="85344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column of type xml can be added to a table at the time of creation or after its creation.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xml data type columns support </a:t>
            </a:r>
            <a:r>
              <a:rPr lang="en-US" sz="1800" dirty="0">
                <a:cs typeface="Courier New" pitchFamily="49" charset="0"/>
              </a:rPr>
              <a:t>DEFAULT</a:t>
            </a:r>
            <a:r>
              <a:rPr lang="en-US" sz="1800" dirty="0">
                <a:latin typeface="Calibri" pitchFamily="34" charset="0"/>
                <a:cs typeface="Calibri" pitchFamily="34" charset="0"/>
              </a:rPr>
              <a:t> values as well as the </a:t>
            </a:r>
            <a:r>
              <a:rPr lang="en-US" sz="1800" dirty="0">
                <a:cs typeface="Courier New" pitchFamily="49" charset="0"/>
              </a:rPr>
              <a:t>NOT NULL</a:t>
            </a:r>
            <a:r>
              <a:rPr lang="en-US" sz="1800" dirty="0">
                <a:latin typeface="Calibri" pitchFamily="34" charset="0"/>
                <a:cs typeface="Calibri" pitchFamily="34" charset="0"/>
              </a:rPr>
              <a:t> constraint.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Data can be inserted into the xml column in the </a:t>
            </a:r>
            <a:r>
              <a:rPr lang="en-US" sz="1800" dirty="0" err="1">
                <a:cs typeface="Courier New" pitchFamily="49" charset="0"/>
              </a:rPr>
              <a:t>Person.PhoneBilling</a:t>
            </a:r>
            <a:r>
              <a:rPr lang="en-US" sz="1800" dirty="0">
                <a:latin typeface="Calibri" pitchFamily="34" charset="0"/>
                <a:cs typeface="Calibri" pitchFamily="34" charset="0"/>
              </a:rPr>
              <a:t> table as shown in the following code snippet:</a:t>
            </a:r>
          </a:p>
        </p:txBody>
      </p:sp>
      <p:sp>
        <p:nvSpPr>
          <p:cNvPr id="8" name="TextBox 7"/>
          <p:cNvSpPr txBox="1"/>
          <p:nvPr/>
        </p:nvSpPr>
        <p:spPr>
          <a:xfrm>
            <a:off x="685800" y="5029200"/>
            <a:ext cx="8001000" cy="1535805"/>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INSERT INTO </a:t>
            </a:r>
            <a:r>
              <a:rPr lang="en-US" dirty="0" err="1"/>
              <a:t>Person.PhoneBilling</a:t>
            </a:r>
            <a:r>
              <a:rPr lang="en-US" dirty="0"/>
              <a:t> VALUES (100,9833276605,</a:t>
            </a:r>
          </a:p>
          <a:p>
            <a:r>
              <a:rPr lang="en-US" dirty="0"/>
              <a:t>'&lt;Info&gt; &lt;Call&gt;Local&lt;/Call&gt; &lt;Time&gt;45 minutes &lt;/Time&gt; &lt;Charges&gt; 200</a:t>
            </a:r>
          </a:p>
          <a:p>
            <a:r>
              <a:rPr lang="en-US" dirty="0"/>
              <a:t> &lt;/Charges&gt; &lt;/Info&gt;')</a:t>
            </a:r>
          </a:p>
          <a:p>
            <a:r>
              <a:rPr lang="en-US" dirty="0"/>
              <a:t>SELECT </a:t>
            </a:r>
            <a:r>
              <a:rPr lang="en-US" dirty="0" err="1"/>
              <a:t>CallDetails</a:t>
            </a:r>
            <a:r>
              <a:rPr lang="en-US" dirty="0"/>
              <a:t> FROM </a:t>
            </a:r>
            <a:r>
              <a:rPr lang="en-US" dirty="0" err="1"/>
              <a:t>Person.PhoneBilling</a:t>
            </a:r>
            <a:endParaRPr lang="en-US" dirty="0"/>
          </a:p>
          <a:p>
            <a:r>
              <a:rPr lang="en-US" dirty="0"/>
              <a:t>GO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46</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XML Data Type 3-3</a:t>
            </a:r>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is shown in the following figure:</a:t>
            </a:r>
          </a:p>
        </p:txBody>
      </p:sp>
      <p:sp>
        <p:nvSpPr>
          <p:cNvPr id="6" name="TextBox 5"/>
          <p:cNvSpPr txBox="1"/>
          <p:nvPr/>
        </p:nvSpPr>
        <p:spPr>
          <a:xfrm>
            <a:off x="381000" y="31636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DECLARE</a:t>
            </a:r>
            <a:r>
              <a:rPr lang="en-US" sz="1800" dirty="0">
                <a:latin typeface="Calibri" pitchFamily="34" charset="0"/>
                <a:cs typeface="Calibri" pitchFamily="34" charset="0"/>
              </a:rPr>
              <a:t> statement is used to create variables of type </a:t>
            </a:r>
            <a:r>
              <a:rPr lang="en-US" sz="1800" dirty="0">
                <a:cs typeface="Courier New" pitchFamily="49" charset="0"/>
              </a:rPr>
              <a:t>xml</a:t>
            </a:r>
            <a:r>
              <a:rPr lang="en-US" sz="1800" dirty="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shows how to create a variable of type </a:t>
            </a:r>
            <a:r>
              <a:rPr lang="en-US" sz="1800" dirty="0">
                <a:cs typeface="Courier New" pitchFamily="49" charset="0"/>
              </a:rPr>
              <a:t>xml</a:t>
            </a:r>
            <a:r>
              <a:rPr lang="en-US" sz="1800" dirty="0">
                <a:latin typeface="Calibri" pitchFamily="34" charset="0"/>
                <a:cs typeface="Calibri" pitchFamily="34" charset="0"/>
              </a:rPr>
              <a:t>:</a:t>
            </a:r>
          </a:p>
        </p:txBody>
      </p:sp>
      <p:sp>
        <p:nvSpPr>
          <p:cNvPr id="7" name="TextBox 6"/>
          <p:cNvSpPr txBox="1"/>
          <p:nvPr/>
        </p:nvSpPr>
        <p:spPr>
          <a:xfrm>
            <a:off x="685800" y="4222724"/>
            <a:ext cx="8001000" cy="501676"/>
          </a:xfrm>
          <a:prstGeom prst="rect">
            <a:avLst/>
          </a:prstGeom>
          <a:solidFill>
            <a:schemeClr val="accent1">
              <a:lumMod val="60000"/>
              <a:lumOff val="40000"/>
            </a:schemeClr>
          </a:solidFill>
          <a:ln>
            <a:solidFill>
              <a:schemeClr val="tx1"/>
            </a:solidFill>
          </a:ln>
        </p:spPr>
        <p:txBody>
          <a:bodyPr wrap="square" rtlCol="0">
            <a:spAutoFit/>
          </a:bodyPr>
          <a:lstStyle/>
          <a:p>
            <a:r>
              <a:rPr lang="en-US" dirty="0"/>
              <a:t>DECLARE @</a:t>
            </a:r>
            <a:r>
              <a:rPr lang="en-US" dirty="0" err="1"/>
              <a:t>xmlvar</a:t>
            </a:r>
            <a:r>
              <a:rPr lang="en-US" dirty="0"/>
              <a:t> xml</a:t>
            </a:r>
          </a:p>
          <a:p>
            <a:r>
              <a:rPr lang="en-US" dirty="0"/>
              <a:t>SELECT @</a:t>
            </a:r>
            <a:r>
              <a:rPr lang="en-US" dirty="0" err="1"/>
              <a:t>xmlvar</a:t>
            </a:r>
            <a:r>
              <a:rPr lang="en-US" dirty="0"/>
              <a:t>='&lt;Employee name="Joan" /&gt;‘</a:t>
            </a:r>
          </a:p>
        </p:txBody>
      </p:sp>
      <p:sp>
        <p:nvSpPr>
          <p:cNvPr id="8" name="TextBox 7"/>
          <p:cNvSpPr txBox="1"/>
          <p:nvPr/>
        </p:nvSpPr>
        <p:spPr>
          <a:xfrm>
            <a:off x="381000" y="5117068"/>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xml</a:t>
            </a:r>
            <a:r>
              <a:rPr lang="en-US" sz="1800" dirty="0">
                <a:latin typeface="Calibri" pitchFamily="34" charset="0"/>
                <a:cs typeface="Calibri" pitchFamily="34" charset="0"/>
              </a:rPr>
              <a:t> data type columns cannot be used as a primary key, foreign key, or as a unique constraint.</a:t>
            </a:r>
          </a:p>
        </p:txBody>
      </p:sp>
      <p:pic>
        <p:nvPicPr>
          <p:cNvPr id="9" name="Picture 8" descr="Figure 8.16.tif"/>
          <p:cNvPicPr>
            <a:picLocks noChangeAspect="1"/>
          </p:cNvPicPr>
          <p:nvPr/>
        </p:nvPicPr>
        <p:blipFill>
          <a:blip r:embed="rId2" cstate="print"/>
          <a:stretch>
            <a:fillRect/>
          </a:stretch>
        </p:blipFill>
        <p:spPr>
          <a:xfrm>
            <a:off x="1066800" y="1524000"/>
            <a:ext cx="7017398" cy="14478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47</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Typed and </a:t>
            </a:r>
            <a:r>
              <a:rPr lang="en-US" dirty="0" err="1"/>
              <a:t>Untyped</a:t>
            </a:r>
            <a:r>
              <a:rPr lang="en-US" dirty="0"/>
              <a:t> XML 1-4</a:t>
            </a:r>
          </a:p>
        </p:txBody>
      </p:sp>
      <p:grpSp>
        <p:nvGrpSpPr>
          <p:cNvPr id="5" name="Group 4"/>
          <p:cNvGrpSpPr/>
          <p:nvPr/>
        </p:nvGrpSpPr>
        <p:grpSpPr>
          <a:xfrm>
            <a:off x="381000" y="11430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There are two ways of storing XML documents in the xml data type columns, namely, typed and </a:t>
              </a:r>
              <a:r>
                <a:rPr lang="en-US" sz="1800" dirty="0" err="1">
                  <a:latin typeface="Calibri" pitchFamily="34" charset="0"/>
                  <a:cs typeface="Calibri" pitchFamily="34" charset="0"/>
                </a:rPr>
                <a:t>untyped</a:t>
              </a:r>
              <a:r>
                <a:rPr lang="en-US" sz="1800" dirty="0">
                  <a:latin typeface="Calibri" pitchFamily="34" charset="0"/>
                  <a:cs typeface="Calibri" pitchFamily="34" charset="0"/>
                </a:rPr>
                <a:t> XML.</a:t>
              </a:r>
              <a:endParaRPr lang="en-US" sz="1800" kern="1200" dirty="0">
                <a:latin typeface="Calibri" pitchFamily="34" charset="0"/>
                <a:cs typeface="Calibri" pitchFamily="34" charset="0"/>
              </a:endParaRPr>
            </a:p>
          </p:txBody>
        </p:sp>
      </p:grpSp>
      <p:grpSp>
        <p:nvGrpSpPr>
          <p:cNvPr id="8" name="Group 7"/>
          <p:cNvGrpSpPr/>
          <p:nvPr/>
        </p:nvGrpSpPr>
        <p:grpSpPr>
          <a:xfrm>
            <a:off x="381000" y="2057400"/>
            <a:ext cx="8153400" cy="692727"/>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9718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It describes the structure and limits the contents of XML documents by associating xml data types with XML element types and attributes.</a:t>
              </a:r>
              <a:endParaRPr lang="en-US" sz="1800" kern="1200" dirty="0">
                <a:latin typeface="Calibri" pitchFamily="34" charset="0"/>
                <a:cs typeface="Calibri" pitchFamily="34" charset="0"/>
              </a:endParaRPr>
            </a:p>
          </p:txBody>
        </p:sp>
      </p:grpSp>
      <p:sp>
        <p:nvSpPr>
          <p:cNvPr id="14" name="Rounded Rectangle 4"/>
          <p:cNvSpPr/>
          <p:nvPr/>
        </p:nvSpPr>
        <p:spPr>
          <a:xfrm>
            <a:off x="457200" y="206303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An XML instance which has a schema associated with it is called typed XML instance. A schema is a header for an XML instance or document.</a:t>
            </a:r>
            <a:endParaRPr lang="en-US" sz="1800" kern="1200" dirty="0">
              <a:latin typeface="Calibri" pitchFamily="34" charset="0"/>
              <a:cs typeface="Calibri" pitchFamily="34" charset="0"/>
            </a:endParaRPr>
          </a:p>
        </p:txBody>
      </p:sp>
      <p:grpSp>
        <p:nvGrpSpPr>
          <p:cNvPr id="15" name="Group 14"/>
          <p:cNvGrpSpPr/>
          <p:nvPr/>
        </p:nvGrpSpPr>
        <p:grpSpPr>
          <a:xfrm>
            <a:off x="381000" y="3954960"/>
            <a:ext cx="8153400" cy="692727"/>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96059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Associating XML schemas with the XML instances or documents is recommended because data can be validated while it is being stored into the xml data type column.</a:t>
            </a:r>
            <a:endParaRPr lang="en-US" sz="1800" kern="1200" dirty="0">
              <a:latin typeface="Calibri" pitchFamily="34" charset="0"/>
              <a:cs typeface="Calibri" pitchFamily="34" charset="0"/>
            </a:endParaRPr>
          </a:p>
        </p:txBody>
      </p:sp>
      <p:grpSp>
        <p:nvGrpSpPr>
          <p:cNvPr id="19" name="Group 18"/>
          <p:cNvGrpSpPr/>
          <p:nvPr/>
        </p:nvGrpSpPr>
        <p:grpSpPr>
          <a:xfrm>
            <a:off x="381000" y="48768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SQL Server does not perform any validation for data entered in the xml column. However, it ensures that the data that is stored is well-formed.</a:t>
              </a:r>
              <a:endParaRPr lang="en-US" sz="1800" kern="1200" dirty="0">
                <a:latin typeface="Calibri" pitchFamily="34" charset="0"/>
                <a:cs typeface="Calibri" pitchFamily="34" charset="0"/>
              </a:endParaRPr>
            </a:p>
          </p:txBody>
        </p:sp>
      </p:grpSp>
      <p:grpSp>
        <p:nvGrpSpPr>
          <p:cNvPr id="22" name="Group 21"/>
          <p:cNvGrpSpPr/>
          <p:nvPr/>
        </p:nvGrpSpPr>
        <p:grpSpPr>
          <a:xfrm>
            <a:off x="381000" y="5859960"/>
            <a:ext cx="8153400" cy="692727"/>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86559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err="1">
                <a:latin typeface="Calibri" pitchFamily="34" charset="0"/>
                <a:cs typeface="Calibri" pitchFamily="34" charset="0"/>
              </a:rPr>
              <a:t>Untyped</a:t>
            </a:r>
            <a:r>
              <a:rPr lang="en-US" sz="1800" dirty="0">
                <a:latin typeface="Calibri" pitchFamily="34" charset="0"/>
                <a:cs typeface="Calibri" pitchFamily="34" charset="0"/>
              </a:rPr>
              <a:t> XML data can be created and stored in either table columns or variables depending upon the need and scope of the data. </a:t>
            </a:r>
            <a:endParaRPr lang="en-US" sz="1800" kern="1200" dirty="0">
              <a:latin typeface="Calibri" pitchFamily="34" charset="0"/>
              <a:cs typeface="Calibri"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48</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Typed and </a:t>
            </a:r>
            <a:r>
              <a:rPr lang="en-US" dirty="0" err="1"/>
              <a:t>Untyped</a:t>
            </a:r>
            <a:r>
              <a:rPr lang="en-US" dirty="0"/>
              <a:t> XML 2-4</a:t>
            </a:r>
          </a:p>
        </p:txBody>
      </p:sp>
      <p:sp>
        <p:nvSpPr>
          <p:cNvPr id="5" name="TextBox 4"/>
          <p:cNvSpPr txBox="1"/>
          <p:nvPr/>
        </p:nvSpPr>
        <p:spPr>
          <a:xfrm>
            <a:off x="381000" y="990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first step in using typed XML is registering a schema.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is done by using the </a:t>
            </a:r>
            <a:r>
              <a:rPr lang="en-US" sz="1800" dirty="0">
                <a:cs typeface="Courier New" pitchFamily="49" charset="0"/>
              </a:rPr>
              <a:t>CREATE XML SCHEMA COLLECTION</a:t>
            </a:r>
            <a:r>
              <a:rPr lang="en-US" sz="1800" dirty="0">
                <a:latin typeface="Calibri" pitchFamily="34" charset="0"/>
                <a:cs typeface="Calibri" pitchFamily="34" charset="0"/>
              </a:rPr>
              <a:t> statement as shown in the following code snippet:</a:t>
            </a:r>
          </a:p>
        </p:txBody>
      </p:sp>
      <p:sp>
        <p:nvSpPr>
          <p:cNvPr id="6" name="TextBox 5"/>
          <p:cNvSpPr txBox="1"/>
          <p:nvPr/>
        </p:nvSpPr>
        <p:spPr>
          <a:xfrm>
            <a:off x="685800" y="1981200"/>
            <a:ext cx="8001000" cy="437966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a:t>
            </a:r>
            <a:r>
              <a:rPr lang="en-US" dirty="0" err="1"/>
              <a:t>SampleDB</a:t>
            </a:r>
            <a:endParaRPr lang="en-US" dirty="0"/>
          </a:p>
          <a:p>
            <a:r>
              <a:rPr lang="en-US" dirty="0"/>
              <a:t>CREATE XML SCHEMA COLLECTION </a:t>
            </a:r>
            <a:r>
              <a:rPr lang="en-US" dirty="0" err="1"/>
              <a:t>CricketSchemaCollection</a:t>
            </a:r>
            <a:endParaRPr lang="en-US" dirty="0"/>
          </a:p>
          <a:p>
            <a:r>
              <a:rPr lang="en-US" dirty="0"/>
              <a:t>AS N'&lt;</a:t>
            </a:r>
            <a:r>
              <a:rPr lang="en-US" dirty="0" err="1"/>
              <a:t>xsd:schema</a:t>
            </a:r>
            <a:r>
              <a:rPr lang="en-US" dirty="0"/>
              <a:t> </a:t>
            </a:r>
            <a:r>
              <a:rPr lang="en-US" dirty="0" err="1"/>
              <a:t>xmlns:xsd</a:t>
            </a:r>
            <a:r>
              <a:rPr lang="en-US" dirty="0"/>
              <a:t>="http://www.w3.org/2001/XMLSchema" &gt;</a:t>
            </a:r>
          </a:p>
          <a:p>
            <a:r>
              <a:rPr lang="en-US" dirty="0"/>
              <a:t>&lt;</a:t>
            </a:r>
            <a:r>
              <a:rPr lang="en-US" dirty="0" err="1"/>
              <a:t>xsd:element</a:t>
            </a:r>
            <a:r>
              <a:rPr lang="en-US" dirty="0"/>
              <a:t> name="</a:t>
            </a:r>
            <a:r>
              <a:rPr lang="en-US" dirty="0" err="1"/>
              <a:t>MatchDetails</a:t>
            </a:r>
            <a:r>
              <a:rPr lang="en-US" dirty="0"/>
              <a:t>"&gt;</a:t>
            </a:r>
          </a:p>
          <a:p>
            <a:r>
              <a:rPr lang="en-US" dirty="0"/>
              <a:t>&lt;</a:t>
            </a:r>
            <a:r>
              <a:rPr lang="en-US" dirty="0" err="1"/>
              <a:t>xsd:complexType</a:t>
            </a:r>
            <a:r>
              <a:rPr lang="en-US" dirty="0"/>
              <a:t>&gt;</a:t>
            </a:r>
          </a:p>
          <a:p>
            <a:r>
              <a:rPr lang="en-US" dirty="0"/>
              <a:t>&lt;</a:t>
            </a:r>
            <a:r>
              <a:rPr lang="en-US" dirty="0" err="1"/>
              <a:t>xsd:complexContent</a:t>
            </a:r>
            <a:r>
              <a:rPr lang="en-US" dirty="0"/>
              <a:t>&gt;</a:t>
            </a:r>
          </a:p>
          <a:p>
            <a:r>
              <a:rPr lang="en-US" dirty="0"/>
              <a:t>&lt;</a:t>
            </a:r>
            <a:r>
              <a:rPr lang="en-US" dirty="0" err="1"/>
              <a:t>xsd:restriction</a:t>
            </a:r>
            <a:r>
              <a:rPr lang="en-US" dirty="0"/>
              <a:t> base="</a:t>
            </a:r>
            <a:r>
              <a:rPr lang="en-US" dirty="0" err="1"/>
              <a:t>xsd:anyType</a:t>
            </a:r>
            <a:r>
              <a:rPr lang="en-US" dirty="0"/>
              <a:t>"&gt;</a:t>
            </a:r>
          </a:p>
          <a:p>
            <a:r>
              <a:rPr lang="en-US" dirty="0"/>
              <a:t>&lt;</a:t>
            </a:r>
            <a:r>
              <a:rPr lang="en-US" dirty="0" err="1"/>
              <a:t>xsd:sequence</a:t>
            </a:r>
            <a:r>
              <a:rPr lang="en-US" dirty="0"/>
              <a:t>&gt;</a:t>
            </a:r>
          </a:p>
          <a:p>
            <a:r>
              <a:rPr lang="en-US" dirty="0"/>
              <a:t>&lt;</a:t>
            </a:r>
            <a:r>
              <a:rPr lang="en-US" dirty="0" err="1"/>
              <a:t>xsd:element</a:t>
            </a:r>
            <a:r>
              <a:rPr lang="en-US" dirty="0"/>
              <a:t> name="Team" </a:t>
            </a:r>
            <a:r>
              <a:rPr lang="en-US" dirty="0" err="1"/>
              <a:t>minOccurs</a:t>
            </a:r>
            <a:r>
              <a:rPr lang="en-US" dirty="0"/>
              <a:t>="0" </a:t>
            </a:r>
            <a:r>
              <a:rPr lang="en-US" dirty="0" err="1"/>
              <a:t>maxOccurs</a:t>
            </a:r>
            <a:r>
              <a:rPr lang="en-US" dirty="0"/>
              <a:t>="unbounded"&gt;</a:t>
            </a:r>
          </a:p>
          <a:p>
            <a:r>
              <a:rPr lang="en-US" dirty="0"/>
              <a:t>&lt;</a:t>
            </a:r>
            <a:r>
              <a:rPr lang="en-US" dirty="0" err="1"/>
              <a:t>xsd:complexType</a:t>
            </a:r>
            <a:r>
              <a:rPr lang="en-US" dirty="0"/>
              <a:t>&gt;</a:t>
            </a:r>
          </a:p>
          <a:p>
            <a:r>
              <a:rPr lang="en-US" dirty="0"/>
              <a:t>&lt;</a:t>
            </a:r>
            <a:r>
              <a:rPr lang="en-US" dirty="0" err="1"/>
              <a:t>xsd:complexContent</a:t>
            </a:r>
            <a:r>
              <a:rPr lang="en-US" dirty="0"/>
              <a:t>&gt;</a:t>
            </a:r>
          </a:p>
          <a:p>
            <a:r>
              <a:rPr lang="en-US" dirty="0"/>
              <a:t>&lt;</a:t>
            </a:r>
            <a:r>
              <a:rPr lang="en-US" dirty="0" err="1"/>
              <a:t>xsd:restriction</a:t>
            </a:r>
            <a:r>
              <a:rPr lang="en-US" dirty="0"/>
              <a:t> base="</a:t>
            </a:r>
            <a:r>
              <a:rPr lang="en-US" dirty="0" err="1"/>
              <a:t>xsd:anyType</a:t>
            </a:r>
            <a:r>
              <a:rPr lang="en-US" dirty="0"/>
              <a:t>"&gt;</a:t>
            </a:r>
          </a:p>
          <a:p>
            <a:r>
              <a:rPr lang="en-US" dirty="0"/>
              <a:t>&lt;</a:t>
            </a:r>
            <a:r>
              <a:rPr lang="en-US" dirty="0" err="1"/>
              <a:t>xsd:sequence</a:t>
            </a:r>
            <a:r>
              <a:rPr lang="en-US" dirty="0"/>
              <a:t> /&gt;</a:t>
            </a:r>
          </a:p>
          <a:p>
            <a:r>
              <a:rPr lang="en-US" dirty="0"/>
              <a:t>&lt;</a:t>
            </a:r>
            <a:r>
              <a:rPr lang="en-US" dirty="0" err="1"/>
              <a:t>xsd:attribute</a:t>
            </a:r>
            <a:r>
              <a:rPr lang="en-US" dirty="0"/>
              <a:t> name="country" type="</a:t>
            </a:r>
            <a:r>
              <a:rPr lang="en-US" dirty="0" err="1"/>
              <a:t>xsd:string</a:t>
            </a:r>
            <a:r>
              <a:rPr lang="en-US" dirty="0"/>
              <a:t>" /&gt;</a:t>
            </a:r>
          </a:p>
          <a:p>
            <a:r>
              <a:rPr lang="en-US" dirty="0"/>
              <a:t>&lt;</a:t>
            </a:r>
            <a:r>
              <a:rPr lang="en-US" dirty="0" err="1"/>
              <a:t>xsd:attribute</a:t>
            </a:r>
            <a:r>
              <a:rPr lang="en-US" dirty="0"/>
              <a:t> name="score" type="</a:t>
            </a:r>
            <a:r>
              <a:rPr lang="en-US" dirty="0" err="1"/>
              <a:t>xsd:string</a:t>
            </a:r>
            <a:r>
              <a:rPr lang="en-US" dirty="0"/>
              <a:t>" /&gt;</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49</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Typed and </a:t>
            </a:r>
            <a:r>
              <a:rPr lang="en-US" dirty="0" err="1"/>
              <a:t>Untyped</a:t>
            </a:r>
            <a:r>
              <a:rPr lang="en-US" dirty="0"/>
              <a:t> XML 3-4</a:t>
            </a:r>
          </a:p>
        </p:txBody>
      </p:sp>
      <p:sp>
        <p:nvSpPr>
          <p:cNvPr id="5" name="TextBox 4"/>
          <p:cNvSpPr txBox="1"/>
          <p:nvPr/>
        </p:nvSpPr>
        <p:spPr>
          <a:xfrm>
            <a:off x="685800" y="1066800"/>
            <a:ext cx="8001000" cy="3345531"/>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&lt;/</a:t>
            </a:r>
            <a:r>
              <a:rPr lang="en-US" dirty="0" err="1"/>
              <a:t>xsd:restriction</a:t>
            </a:r>
            <a:r>
              <a:rPr lang="en-US" dirty="0"/>
              <a:t>&gt;</a:t>
            </a:r>
          </a:p>
          <a:p>
            <a:r>
              <a:rPr lang="en-US" dirty="0"/>
              <a:t>&lt;/</a:t>
            </a:r>
            <a:r>
              <a:rPr lang="en-US" dirty="0" err="1"/>
              <a:t>xsd:complexContent</a:t>
            </a:r>
            <a:r>
              <a:rPr lang="en-US" dirty="0"/>
              <a:t>&gt;</a:t>
            </a:r>
          </a:p>
          <a:p>
            <a:r>
              <a:rPr lang="en-US" dirty="0"/>
              <a:t>&lt;/</a:t>
            </a:r>
            <a:r>
              <a:rPr lang="en-US" dirty="0" err="1"/>
              <a:t>xsd:complexType</a:t>
            </a:r>
            <a:r>
              <a:rPr lang="en-US" dirty="0"/>
              <a:t>&gt;</a:t>
            </a:r>
          </a:p>
          <a:p>
            <a:r>
              <a:rPr lang="en-US" dirty="0"/>
              <a:t>&lt;/</a:t>
            </a:r>
            <a:r>
              <a:rPr lang="en-US" dirty="0" err="1"/>
              <a:t>xsd:element</a:t>
            </a:r>
            <a:r>
              <a:rPr lang="en-US" dirty="0"/>
              <a:t>&gt;</a:t>
            </a:r>
          </a:p>
          <a:p>
            <a:r>
              <a:rPr lang="en-US" dirty="0"/>
              <a:t>&lt;/</a:t>
            </a:r>
            <a:r>
              <a:rPr lang="en-US" dirty="0" err="1"/>
              <a:t>xsd:sequence</a:t>
            </a:r>
            <a:r>
              <a:rPr lang="en-US" dirty="0"/>
              <a:t>&gt;</a:t>
            </a:r>
          </a:p>
          <a:p>
            <a:r>
              <a:rPr lang="en-US" dirty="0"/>
              <a:t>&lt;/</a:t>
            </a:r>
            <a:r>
              <a:rPr lang="en-US" dirty="0" err="1"/>
              <a:t>xsd:restriction</a:t>
            </a:r>
            <a:r>
              <a:rPr lang="en-US" dirty="0"/>
              <a:t>&gt;</a:t>
            </a:r>
          </a:p>
          <a:p>
            <a:r>
              <a:rPr lang="en-US" dirty="0"/>
              <a:t>&lt;/</a:t>
            </a:r>
            <a:r>
              <a:rPr lang="en-US" dirty="0" err="1"/>
              <a:t>xsd:complexContent</a:t>
            </a:r>
            <a:r>
              <a:rPr lang="en-US" dirty="0"/>
              <a:t>&gt;</a:t>
            </a:r>
          </a:p>
          <a:p>
            <a:r>
              <a:rPr lang="en-US" dirty="0"/>
              <a:t>&lt;/</a:t>
            </a:r>
            <a:r>
              <a:rPr lang="en-US" dirty="0" err="1"/>
              <a:t>xsd:complexType</a:t>
            </a:r>
            <a:r>
              <a:rPr lang="en-US" dirty="0"/>
              <a:t>&gt;</a:t>
            </a:r>
          </a:p>
          <a:p>
            <a:r>
              <a:rPr lang="en-US" dirty="0"/>
              <a:t>&lt;/</a:t>
            </a:r>
            <a:r>
              <a:rPr lang="en-US" dirty="0" err="1"/>
              <a:t>xsd:element</a:t>
            </a:r>
            <a:r>
              <a:rPr lang="en-US" dirty="0"/>
              <a:t>&gt;</a:t>
            </a:r>
          </a:p>
          <a:p>
            <a:r>
              <a:rPr lang="en-US" dirty="0"/>
              <a:t>&lt;/</a:t>
            </a:r>
            <a:r>
              <a:rPr lang="en-US" dirty="0" err="1"/>
              <a:t>xsd:schema</a:t>
            </a:r>
            <a:r>
              <a:rPr lang="en-US" dirty="0"/>
              <a:t>&gt;'</a:t>
            </a:r>
          </a:p>
          <a:p>
            <a:r>
              <a:rPr lang="en-US" dirty="0"/>
              <a:t>GO</a:t>
            </a:r>
          </a:p>
          <a:p>
            <a:endParaRPr lang="en-US" dirty="0"/>
          </a:p>
        </p:txBody>
      </p:sp>
      <p:sp>
        <p:nvSpPr>
          <p:cNvPr id="6" name="TextBox 5"/>
          <p:cNvSpPr txBox="1"/>
          <p:nvPr/>
        </p:nvSpPr>
        <p:spPr>
          <a:xfrm>
            <a:off x="381000" y="45720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CREATE XML SCHEMA COLLECTION</a:t>
            </a:r>
            <a:r>
              <a:rPr lang="en-US" sz="1800" dirty="0">
                <a:latin typeface="Calibri" pitchFamily="34" charset="0"/>
                <a:cs typeface="Calibri" pitchFamily="34" charset="0"/>
              </a:rPr>
              <a:t> statement creates a collection of schemas, any of which can be used to validate typed XML data with the name of the collection.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example shows a new schema called </a:t>
            </a:r>
            <a:r>
              <a:rPr lang="en-US" sz="1800" dirty="0" err="1">
                <a:cs typeface="Courier New" pitchFamily="49" charset="0"/>
              </a:rPr>
              <a:t>CricketSchemaCollection</a:t>
            </a:r>
            <a:r>
              <a:rPr lang="en-US" sz="1800" dirty="0">
                <a:latin typeface="Calibri" pitchFamily="34" charset="0"/>
                <a:cs typeface="Calibri" pitchFamily="34" charset="0"/>
              </a:rPr>
              <a:t> being added to the </a:t>
            </a:r>
            <a:r>
              <a:rPr lang="en-US" sz="1800" dirty="0" err="1">
                <a:cs typeface="Courier New" pitchFamily="49" charset="0"/>
              </a:rPr>
              <a:t>SampleDB</a:t>
            </a:r>
            <a:r>
              <a:rPr lang="en-US" sz="1800" dirty="0">
                <a:latin typeface="Calibri" pitchFamily="34" charset="0"/>
                <a:cs typeface="Calibri" pitchFamily="34" charset="0"/>
              </a:rPr>
              <a:t> database.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Once a schema is registered, the schema can be used in new instances of the </a:t>
            </a:r>
            <a:r>
              <a:rPr lang="en-US" sz="1800" dirty="0">
                <a:cs typeface="Courier New" pitchFamily="49" charset="0"/>
              </a:rPr>
              <a:t>xml</a:t>
            </a:r>
            <a:r>
              <a:rPr lang="en-US" sz="1800" dirty="0">
                <a:latin typeface="Calibri" pitchFamily="34" charset="0"/>
                <a:cs typeface="Calibri" pitchFamily="34" charset="0"/>
              </a:rPr>
              <a:t> data type.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Statement 1-2</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table with its data can be viewed using the SELECT statement.</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output of the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is another table called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retrieves rows and columns from one or more tables.</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also joins two tables or retrieves a subset of columns from one or more tables.</a:t>
            </a:r>
            <a:endParaRPr lang="en-US" sz="1800" kern="1200" dirty="0">
              <a:latin typeface="Calibri" pitchFamily="34" charset="0"/>
              <a:cs typeface="Calibri" pitchFamily="34" charset="0"/>
            </a:endParaRPr>
          </a:p>
        </p:txBody>
      </p:sp>
      <p:grpSp>
        <p:nvGrpSpPr>
          <p:cNvPr id="19" name="Group 18"/>
          <p:cNvGrpSpPr/>
          <p:nvPr/>
        </p:nvGrpSpPr>
        <p:grpSpPr>
          <a:xfrm>
            <a:off x="381000" y="52578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defines the columns to be used for a query.</a:t>
              </a:r>
              <a:endParaRPr lang="en-US" sz="1800" kern="1200" dirty="0">
                <a:latin typeface="Calibri" pitchFamily="34" charset="0"/>
                <a:cs typeface="Calibri" pitchFamily="34" charset="0"/>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50</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Typed and </a:t>
            </a:r>
            <a:r>
              <a:rPr lang="en-US" dirty="0" err="1"/>
              <a:t>Untyped</a:t>
            </a:r>
            <a:r>
              <a:rPr lang="en-US" dirty="0"/>
              <a:t> XML 4-4</a:t>
            </a:r>
          </a:p>
        </p:txBody>
      </p:sp>
      <p:sp>
        <p:nvSpPr>
          <p:cNvPr id="5" name="TextBox 4"/>
          <p:cNvSpPr txBox="1"/>
          <p:nvPr/>
        </p:nvSpPr>
        <p:spPr>
          <a:xfrm>
            <a:off x="381000" y="9144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creates a table with an xml type column and specifies a schema for the column:</a:t>
            </a:r>
          </a:p>
        </p:txBody>
      </p:sp>
      <p:sp>
        <p:nvSpPr>
          <p:cNvPr id="6" name="TextBox 5"/>
          <p:cNvSpPr txBox="1"/>
          <p:nvPr/>
        </p:nvSpPr>
        <p:spPr>
          <a:xfrm>
            <a:off x="685800" y="1603581"/>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t>
            </a:r>
            <a:r>
              <a:rPr lang="en-US" dirty="0" err="1"/>
              <a:t>SampleDB</a:t>
            </a:r>
            <a:endParaRPr lang="en-US" dirty="0"/>
          </a:p>
          <a:p>
            <a:r>
              <a:rPr lang="en-US" dirty="0"/>
              <a:t>CREATE TABLE </a:t>
            </a:r>
            <a:r>
              <a:rPr lang="en-US" dirty="0" err="1"/>
              <a:t>CricketTeam</a:t>
            </a:r>
            <a:r>
              <a:rPr lang="en-US" dirty="0"/>
              <a:t> ( </a:t>
            </a:r>
            <a:r>
              <a:rPr lang="en-US" dirty="0" err="1"/>
              <a:t>TeamID</a:t>
            </a:r>
            <a:r>
              <a:rPr lang="en-US" dirty="0"/>
              <a:t> </a:t>
            </a:r>
            <a:r>
              <a:rPr lang="en-US" dirty="0" err="1"/>
              <a:t>int</a:t>
            </a:r>
            <a:r>
              <a:rPr lang="en-US" dirty="0"/>
              <a:t> identity not null, </a:t>
            </a:r>
            <a:r>
              <a:rPr lang="en-US" dirty="0" err="1"/>
              <a:t>TeamInfo</a:t>
            </a:r>
            <a:r>
              <a:rPr lang="en-US" dirty="0"/>
              <a:t> xml(</a:t>
            </a:r>
            <a:r>
              <a:rPr lang="en-US" dirty="0" err="1"/>
              <a:t>CricketSchemaCollection</a:t>
            </a:r>
            <a:r>
              <a:rPr lang="en-US" dirty="0"/>
              <a:t>) )</a:t>
            </a:r>
          </a:p>
          <a:p>
            <a:r>
              <a:rPr lang="en-US" dirty="0"/>
              <a:t>GO</a:t>
            </a:r>
          </a:p>
        </p:txBody>
      </p:sp>
      <p:sp>
        <p:nvSpPr>
          <p:cNvPr id="7" name="TextBox 6"/>
          <p:cNvSpPr txBox="1"/>
          <p:nvPr/>
        </p:nvSpPr>
        <p:spPr>
          <a:xfrm>
            <a:off x="381000" y="2514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To create new rows with the typed XML data, the INSERT statement can be used as shown in the following code snippet:</a:t>
            </a:r>
          </a:p>
        </p:txBody>
      </p:sp>
      <p:sp>
        <p:nvSpPr>
          <p:cNvPr id="8" name="TextBox 7"/>
          <p:cNvSpPr txBox="1"/>
          <p:nvPr/>
        </p:nvSpPr>
        <p:spPr>
          <a:xfrm>
            <a:off x="685800" y="3203781"/>
            <a:ext cx="8001000" cy="1228798"/>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t>
            </a:r>
            <a:r>
              <a:rPr lang="en-US" dirty="0" err="1"/>
              <a:t>SampleDB</a:t>
            </a:r>
            <a:endParaRPr lang="en-US" dirty="0"/>
          </a:p>
          <a:p>
            <a:r>
              <a:rPr lang="en-US" dirty="0"/>
              <a:t>INSERT INTO </a:t>
            </a:r>
            <a:r>
              <a:rPr lang="en-US" dirty="0" err="1"/>
              <a:t>CricketTeam</a:t>
            </a:r>
            <a:r>
              <a:rPr lang="en-US" dirty="0"/>
              <a:t> (</a:t>
            </a:r>
            <a:r>
              <a:rPr lang="en-US" dirty="0" err="1"/>
              <a:t>TeamInfo</a:t>
            </a:r>
            <a:r>
              <a:rPr lang="en-US" dirty="0"/>
              <a:t>) VALUES ('&lt;</a:t>
            </a:r>
            <a:r>
              <a:rPr lang="en-US" dirty="0" err="1"/>
              <a:t>MatchDetails</a:t>
            </a:r>
            <a:r>
              <a:rPr lang="en-US" dirty="0"/>
              <a:t>&gt;&lt;Team country="Australia" score="355"&gt;&lt;/Team&gt;&lt;Team country="Zimbabwe" score="200"&gt;&lt;/Team&gt;&lt;Team country="England" score="475"&gt;&lt;/Team&gt;&lt;/</a:t>
            </a:r>
            <a:r>
              <a:rPr lang="en-US" dirty="0" err="1"/>
              <a:t>MatchDetails</a:t>
            </a:r>
            <a:r>
              <a:rPr lang="en-US" dirty="0"/>
              <a:t>&gt;')</a:t>
            </a:r>
          </a:p>
          <a:p>
            <a:r>
              <a:rPr lang="en-US" dirty="0"/>
              <a:t>GO</a:t>
            </a:r>
          </a:p>
        </p:txBody>
      </p:sp>
      <p:sp>
        <p:nvSpPr>
          <p:cNvPr id="9" name="TextBox 8"/>
          <p:cNvSpPr txBox="1"/>
          <p:nvPr/>
        </p:nvSpPr>
        <p:spPr>
          <a:xfrm>
            <a:off x="381000" y="4482821"/>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typed XML variable can also be created by specifying the schema collection name as shown in the following code snippet:</a:t>
            </a:r>
          </a:p>
        </p:txBody>
      </p:sp>
      <p:sp>
        <p:nvSpPr>
          <p:cNvPr id="10" name="TextBox 9"/>
          <p:cNvSpPr txBox="1"/>
          <p:nvPr/>
        </p:nvSpPr>
        <p:spPr>
          <a:xfrm>
            <a:off x="685800" y="5172002"/>
            <a:ext cx="8001000" cy="1444242"/>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t>
            </a:r>
            <a:r>
              <a:rPr lang="en-US" dirty="0" err="1"/>
              <a:t>SampleDB</a:t>
            </a:r>
            <a:endParaRPr lang="en-US" dirty="0"/>
          </a:p>
          <a:p>
            <a:r>
              <a:rPr lang="en-US" dirty="0"/>
              <a:t>DECLARE @team xml(</a:t>
            </a:r>
            <a:r>
              <a:rPr lang="en-US" dirty="0" err="1"/>
              <a:t>CricketSchemaCollection</a:t>
            </a:r>
            <a:r>
              <a:rPr lang="en-US" dirty="0"/>
              <a:t>)</a:t>
            </a:r>
          </a:p>
          <a:p>
            <a:r>
              <a:rPr lang="en-US" dirty="0"/>
              <a:t>SET @team = '&lt;</a:t>
            </a:r>
            <a:r>
              <a:rPr lang="en-US" dirty="0" err="1"/>
              <a:t>MatchDetails</a:t>
            </a:r>
            <a:r>
              <a:rPr lang="en-US" dirty="0"/>
              <a:t>&gt;&lt;Team country="Australia"&gt;&lt;/Team&gt;&lt;/</a:t>
            </a:r>
            <a:r>
              <a:rPr lang="en-US" dirty="0" err="1"/>
              <a:t>MatchDetails</a:t>
            </a:r>
            <a:r>
              <a:rPr lang="en-US" dirty="0"/>
              <a:t>&gt;'</a:t>
            </a:r>
          </a:p>
          <a:p>
            <a:r>
              <a:rPr lang="en-US" dirty="0"/>
              <a:t>SELECT @team</a:t>
            </a:r>
          </a:p>
          <a:p>
            <a:r>
              <a:rPr lang="en-US" dirty="0"/>
              <a:t>GO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51</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err="1"/>
              <a:t>XQuery</a:t>
            </a:r>
            <a:r>
              <a:rPr lang="en-US" dirty="0"/>
              <a:t> 1-4</a:t>
            </a:r>
          </a:p>
        </p:txBody>
      </p:sp>
      <p:grpSp>
        <p:nvGrpSpPr>
          <p:cNvPr id="5" name="Group 4"/>
          <p:cNvGrpSpPr/>
          <p:nvPr/>
        </p:nvGrpSpPr>
        <p:grpSpPr>
          <a:xfrm>
            <a:off x="381000" y="11430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After XML data has been stored using the </a:t>
              </a:r>
              <a:r>
                <a:rPr lang="en-US" sz="1800" dirty="0">
                  <a:latin typeface="Courier New" pitchFamily="49" charset="0"/>
                  <a:cs typeface="Courier New" pitchFamily="49" charset="0"/>
                </a:rPr>
                <a:t>xml</a:t>
              </a:r>
              <a:r>
                <a:rPr lang="en-US" sz="1800" dirty="0">
                  <a:latin typeface="Calibri" pitchFamily="34" charset="0"/>
                  <a:cs typeface="Calibri" pitchFamily="34" charset="0"/>
                </a:rPr>
                <a:t> data type, it can be queried and retrieved using a language named </a:t>
              </a:r>
              <a:r>
                <a:rPr lang="en-US" sz="1800" dirty="0" err="1">
                  <a:latin typeface="Calibri" pitchFamily="34" charset="0"/>
                  <a:cs typeface="Calibri" pitchFamily="34" charset="0"/>
                </a:rPr>
                <a:t>XQuery</a:t>
              </a:r>
              <a:r>
                <a:rPr lang="en-US" sz="1800" dirty="0">
                  <a:latin typeface="Calibri" pitchFamily="34" charset="0"/>
                  <a:cs typeface="Calibri" pitchFamily="34" charset="0"/>
                </a:rPr>
                <a:t>. </a:t>
              </a:r>
              <a:endParaRPr lang="en-US" sz="1800" kern="1200" dirty="0">
                <a:latin typeface="Calibri" pitchFamily="34" charset="0"/>
                <a:cs typeface="Calibri" pitchFamily="34" charset="0"/>
              </a:endParaRPr>
            </a:p>
          </p:txBody>
        </p:sp>
      </p:grpSp>
      <p:grpSp>
        <p:nvGrpSpPr>
          <p:cNvPr id="8" name="Group 7"/>
          <p:cNvGrpSpPr/>
          <p:nvPr/>
        </p:nvGrpSpPr>
        <p:grpSpPr>
          <a:xfrm>
            <a:off x="381000" y="2057400"/>
            <a:ext cx="8153400" cy="692727"/>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9718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err="1">
                  <a:latin typeface="Calibri" pitchFamily="34" charset="0"/>
                  <a:cs typeface="Calibri" pitchFamily="34" charset="0"/>
                </a:rPr>
                <a:t>XQuery</a:t>
              </a:r>
              <a:r>
                <a:rPr lang="en-US" sz="1800" dirty="0">
                  <a:latin typeface="Calibri" pitchFamily="34" charset="0"/>
                  <a:cs typeface="Calibri" pitchFamily="34" charset="0"/>
                </a:rPr>
                <a:t> can be query structured or semi-structured XML data. </a:t>
              </a:r>
              <a:endParaRPr lang="en-US" sz="1800" kern="1200" dirty="0">
                <a:latin typeface="Calibri" pitchFamily="34" charset="0"/>
                <a:cs typeface="Calibri" pitchFamily="34" charset="0"/>
              </a:endParaRPr>
            </a:p>
          </p:txBody>
        </p:sp>
      </p:grpSp>
      <p:sp>
        <p:nvSpPr>
          <p:cNvPr id="14" name="Rounded Rectangle 4"/>
          <p:cNvSpPr/>
          <p:nvPr/>
        </p:nvSpPr>
        <p:spPr>
          <a:xfrm>
            <a:off x="457200" y="206303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XML Query or </a:t>
            </a:r>
            <a:r>
              <a:rPr lang="en-US" sz="1800" dirty="0" err="1">
                <a:latin typeface="Calibri" pitchFamily="34" charset="0"/>
                <a:cs typeface="Calibri" pitchFamily="34" charset="0"/>
              </a:rPr>
              <a:t>XQuery</a:t>
            </a:r>
            <a:r>
              <a:rPr lang="en-US" sz="1800" dirty="0">
                <a:latin typeface="Calibri" pitchFamily="34" charset="0"/>
                <a:cs typeface="Calibri" pitchFamily="34" charset="0"/>
              </a:rPr>
              <a:t> is a new query language, which combines syntax of relational database and </a:t>
            </a:r>
            <a:r>
              <a:rPr lang="en-US" sz="1800" dirty="0" err="1">
                <a:latin typeface="Calibri" pitchFamily="34" charset="0"/>
                <a:cs typeface="Calibri" pitchFamily="34" charset="0"/>
              </a:rPr>
              <a:t>XPath</a:t>
            </a:r>
            <a:r>
              <a:rPr lang="en-US" sz="1800" dirty="0">
                <a:latin typeface="Calibri" pitchFamily="34" charset="0"/>
                <a:cs typeface="Calibri" pitchFamily="34" charset="0"/>
              </a:rPr>
              <a:t> language.</a:t>
            </a:r>
            <a:endParaRPr lang="en-US" sz="1800" kern="1200" dirty="0">
              <a:latin typeface="Calibri" pitchFamily="34" charset="0"/>
              <a:cs typeface="Calibri" pitchFamily="34" charset="0"/>
            </a:endParaRPr>
          </a:p>
        </p:txBody>
      </p:sp>
      <p:grpSp>
        <p:nvGrpSpPr>
          <p:cNvPr id="15" name="Group 14"/>
          <p:cNvGrpSpPr/>
          <p:nvPr/>
        </p:nvGrpSpPr>
        <p:grpSpPr>
          <a:xfrm>
            <a:off x="381000" y="3954960"/>
            <a:ext cx="8153400" cy="692727"/>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96059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To query an XML instance stored in a variable or column of </a:t>
            </a:r>
            <a:r>
              <a:rPr lang="en-US" sz="1800" dirty="0">
                <a:latin typeface="Courier New" pitchFamily="49" charset="0"/>
                <a:cs typeface="Courier New" pitchFamily="49" charset="0"/>
              </a:rPr>
              <a:t>xml</a:t>
            </a:r>
            <a:r>
              <a:rPr lang="en-US" sz="1800" dirty="0">
                <a:latin typeface="Calibri" pitchFamily="34" charset="0"/>
                <a:cs typeface="Calibri" pitchFamily="34" charset="0"/>
              </a:rPr>
              <a:t> type, </a:t>
            </a:r>
            <a:r>
              <a:rPr lang="en-US" sz="1800" dirty="0">
                <a:latin typeface="Courier New" pitchFamily="49" charset="0"/>
                <a:cs typeface="Courier New" pitchFamily="49" charset="0"/>
              </a:rPr>
              <a:t>xml</a:t>
            </a:r>
            <a:r>
              <a:rPr lang="en-US" sz="1800" dirty="0">
                <a:latin typeface="Calibri" pitchFamily="34" charset="0"/>
                <a:cs typeface="Calibri" pitchFamily="34" charset="0"/>
              </a:rPr>
              <a:t> data type methods are used.</a:t>
            </a:r>
            <a:endParaRPr lang="en-US" sz="1800" kern="1200" dirty="0">
              <a:latin typeface="Calibri" pitchFamily="34" charset="0"/>
              <a:cs typeface="Calibri" pitchFamily="34" charset="0"/>
            </a:endParaRPr>
          </a:p>
        </p:txBody>
      </p:sp>
      <p:grpSp>
        <p:nvGrpSpPr>
          <p:cNvPr id="19" name="Group 18"/>
          <p:cNvGrpSpPr/>
          <p:nvPr/>
        </p:nvGrpSpPr>
        <p:grpSpPr>
          <a:xfrm>
            <a:off x="381000" y="48768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Developers need to query XML documents, and this involves transforming XML documents in the required format.</a:t>
              </a:r>
              <a:endParaRPr lang="en-US" sz="1800" kern="1200" dirty="0">
                <a:latin typeface="Calibri" pitchFamily="34" charset="0"/>
                <a:cs typeface="Calibri" pitchFamily="34" charset="0"/>
              </a:endParaRPr>
            </a:p>
          </p:txBody>
        </p:sp>
      </p:grpSp>
      <p:grpSp>
        <p:nvGrpSpPr>
          <p:cNvPr id="22" name="Group 21"/>
          <p:cNvGrpSpPr/>
          <p:nvPr/>
        </p:nvGrpSpPr>
        <p:grpSpPr>
          <a:xfrm>
            <a:off x="381000" y="5859960"/>
            <a:ext cx="8153400" cy="692727"/>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86559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err="1">
                <a:latin typeface="Calibri" pitchFamily="34" charset="0"/>
                <a:cs typeface="Calibri" pitchFamily="34" charset="0"/>
              </a:rPr>
              <a:t>XQuery</a:t>
            </a:r>
            <a:r>
              <a:rPr lang="en-US" sz="1800" dirty="0">
                <a:latin typeface="Calibri" pitchFamily="34" charset="0"/>
                <a:cs typeface="Calibri" pitchFamily="34" charset="0"/>
              </a:rPr>
              <a:t> makes it possible to perform complex queries against an XML data source over the Web.</a:t>
            </a:r>
            <a:endParaRPr lang="en-US" sz="1800" kern="1200" dirty="0">
              <a:latin typeface="Calibri" pitchFamily="34" charset="0"/>
              <a:cs typeface="Calibri"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52</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err="1"/>
              <a:t>XQuery</a:t>
            </a:r>
            <a:r>
              <a:rPr lang="en-US" dirty="0"/>
              <a:t> 2-4</a:t>
            </a:r>
          </a:p>
        </p:txBody>
      </p:sp>
      <p:sp>
        <p:nvSpPr>
          <p:cNvPr id="5" name="TextBox 4"/>
          <p:cNvSpPr txBox="1"/>
          <p:nvPr/>
        </p:nvSpPr>
        <p:spPr>
          <a:xfrm>
            <a:off x="381000" y="914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Some of the xml data type methods used with </a:t>
            </a:r>
            <a:r>
              <a:rPr lang="en-US" sz="1800" dirty="0" err="1">
                <a:latin typeface="Calibri" pitchFamily="34" charset="0"/>
                <a:cs typeface="Calibri" pitchFamily="34" charset="0"/>
              </a:rPr>
              <a:t>XQuery</a:t>
            </a:r>
            <a:r>
              <a:rPr lang="en-US" sz="1800" dirty="0">
                <a:latin typeface="Calibri" pitchFamily="34" charset="0"/>
                <a:cs typeface="Calibri" pitchFamily="34" charset="0"/>
              </a:rPr>
              <a:t> are described as follows:</a:t>
            </a:r>
          </a:p>
        </p:txBody>
      </p:sp>
      <p:grpSp>
        <p:nvGrpSpPr>
          <p:cNvPr id="6" name="Group 5"/>
          <p:cNvGrpSpPr/>
          <p:nvPr/>
        </p:nvGrpSpPr>
        <p:grpSpPr>
          <a:xfrm>
            <a:off x="533400" y="1371600"/>
            <a:ext cx="838200" cy="457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exist()</a:t>
              </a:r>
              <a:endParaRPr lang="en-US" sz="1800" b="1" kern="1200" dirty="0">
                <a:latin typeface="Calibri" pitchFamily="34" charset="0"/>
                <a:cs typeface="Calibri" pitchFamily="34" charset="0"/>
              </a:endParaRPr>
            </a:p>
          </p:txBody>
        </p:sp>
      </p:grpSp>
      <p:sp>
        <p:nvSpPr>
          <p:cNvPr id="9" name="TextBox 8"/>
          <p:cNvSpPr txBox="1"/>
          <p:nvPr/>
        </p:nvSpPr>
        <p:spPr>
          <a:xfrm>
            <a:off x="381000" y="1905000"/>
            <a:ext cx="8382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method is used to determine if one or more specified nodes are present in the XML document.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It returns 1 if the </a:t>
            </a:r>
            <a:r>
              <a:rPr lang="en-US" sz="1800" dirty="0" err="1">
                <a:latin typeface="Calibri" pitchFamily="34" charset="0"/>
                <a:cs typeface="Calibri" pitchFamily="34" charset="0"/>
              </a:rPr>
              <a:t>XQuery</a:t>
            </a:r>
            <a:r>
              <a:rPr lang="en-US" sz="1800" dirty="0">
                <a:latin typeface="Calibri" pitchFamily="34" charset="0"/>
                <a:cs typeface="Calibri" pitchFamily="34" charset="0"/>
              </a:rPr>
              <a:t> expression returned at least one node, 0 if the </a:t>
            </a:r>
            <a:r>
              <a:rPr lang="en-US" sz="1800" dirty="0" err="1">
                <a:latin typeface="Calibri" pitchFamily="34" charset="0"/>
                <a:cs typeface="Calibri" pitchFamily="34" charset="0"/>
              </a:rPr>
              <a:t>Xquery</a:t>
            </a:r>
            <a:r>
              <a:rPr lang="en-US" sz="1800" dirty="0">
                <a:latin typeface="Calibri" pitchFamily="34" charset="0"/>
                <a:cs typeface="Calibri" pitchFamily="34" charset="0"/>
              </a:rPr>
              <a:t> expression evaluated to an empty result, and </a:t>
            </a:r>
            <a:r>
              <a:rPr lang="en-US" sz="1800" dirty="0">
                <a:cs typeface="Courier New" pitchFamily="49" charset="0"/>
              </a:rPr>
              <a:t>NULL</a:t>
            </a:r>
            <a:r>
              <a:rPr lang="en-US" sz="1800" dirty="0">
                <a:latin typeface="Calibri" pitchFamily="34" charset="0"/>
                <a:cs typeface="Calibri" pitchFamily="34" charset="0"/>
              </a:rPr>
              <a:t> if the xml data type instance against which the query was executed is </a:t>
            </a:r>
            <a:r>
              <a:rPr lang="en-US" sz="1800" dirty="0">
                <a:cs typeface="Courier New" pitchFamily="49" charset="0"/>
              </a:rPr>
              <a:t>NULL</a:t>
            </a:r>
            <a:r>
              <a:rPr lang="en-US" sz="1800" dirty="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the use of </a:t>
            </a:r>
            <a:r>
              <a:rPr lang="en-US" sz="1800" dirty="0">
                <a:cs typeface="Courier New" pitchFamily="49" charset="0"/>
              </a:rPr>
              <a:t>exist()</a:t>
            </a:r>
            <a:r>
              <a:rPr lang="en-US" sz="1800" dirty="0">
                <a:latin typeface="Calibri" pitchFamily="34" charset="0"/>
                <a:cs typeface="Calibri" pitchFamily="34" charset="0"/>
              </a:rPr>
              <a:t> method:</a:t>
            </a:r>
          </a:p>
        </p:txBody>
      </p:sp>
      <p:sp>
        <p:nvSpPr>
          <p:cNvPr id="10" name="TextBox 9"/>
          <p:cNvSpPr txBox="1"/>
          <p:nvPr/>
        </p:nvSpPr>
        <p:spPr>
          <a:xfrm>
            <a:off x="685800" y="3677317"/>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t>
            </a:r>
            <a:r>
              <a:rPr lang="en-US" dirty="0" err="1"/>
              <a:t>SampleDB</a:t>
            </a:r>
            <a:endParaRPr lang="en-US" dirty="0"/>
          </a:p>
          <a:p>
            <a:r>
              <a:rPr lang="en-US" dirty="0"/>
              <a:t>SELECT </a:t>
            </a:r>
            <a:r>
              <a:rPr lang="en-US" dirty="0" err="1"/>
              <a:t>TeamID</a:t>
            </a:r>
            <a:r>
              <a:rPr lang="en-US" dirty="0"/>
              <a:t> FROM </a:t>
            </a:r>
            <a:r>
              <a:rPr lang="en-US" dirty="0" err="1"/>
              <a:t>CricketTeam</a:t>
            </a:r>
            <a:r>
              <a:rPr lang="en-US" dirty="0"/>
              <a:t> WHERE </a:t>
            </a:r>
            <a:r>
              <a:rPr lang="en-US" dirty="0" err="1"/>
              <a:t>TeamInfo.exist</a:t>
            </a:r>
            <a:r>
              <a:rPr lang="en-US" dirty="0"/>
              <a:t>('(/</a:t>
            </a:r>
            <a:r>
              <a:rPr lang="en-US" dirty="0" err="1"/>
              <a:t>MatchDetails</a:t>
            </a:r>
            <a:r>
              <a:rPr lang="en-US" dirty="0"/>
              <a:t>/Team)') = 1</a:t>
            </a:r>
          </a:p>
          <a:p>
            <a:r>
              <a:rPr lang="en-US" dirty="0"/>
              <a:t>GO</a:t>
            </a:r>
          </a:p>
        </p:txBody>
      </p:sp>
      <p:sp>
        <p:nvSpPr>
          <p:cNvPr id="11" name="TextBox 10"/>
          <p:cNvSpPr txBox="1"/>
          <p:nvPr/>
        </p:nvSpPr>
        <p:spPr>
          <a:xfrm>
            <a:off x="381000" y="46482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will return only those </a:t>
            </a:r>
            <a:r>
              <a:rPr lang="en-US" sz="1800" dirty="0" err="1">
                <a:cs typeface="Courier New" pitchFamily="49" charset="0"/>
              </a:rPr>
              <a:t>TeamID</a:t>
            </a:r>
            <a:r>
              <a:rPr lang="en-US" sz="1800" dirty="0">
                <a:latin typeface="Calibri" pitchFamily="34" charset="0"/>
                <a:cs typeface="Calibri" pitchFamily="34" charset="0"/>
              </a:rPr>
              <a:t> values where the </a:t>
            </a:r>
            <a:r>
              <a:rPr lang="en-US" sz="1800" dirty="0">
                <a:cs typeface="Courier New" pitchFamily="49" charset="0"/>
              </a:rPr>
              <a:t>Team</a:t>
            </a:r>
            <a:r>
              <a:rPr lang="en-US" sz="1800" dirty="0">
                <a:latin typeface="Calibri" pitchFamily="34" charset="0"/>
                <a:cs typeface="Calibri" pitchFamily="34" charset="0"/>
              </a:rPr>
              <a:t> element has been specified in the </a:t>
            </a:r>
            <a:r>
              <a:rPr lang="en-US" sz="1800" dirty="0" err="1">
                <a:cs typeface="Courier New" pitchFamily="49" charset="0"/>
              </a:rPr>
              <a:t>TeamInfo</a:t>
            </a:r>
            <a:r>
              <a:rPr lang="en-US" sz="1800" dirty="0">
                <a:latin typeface="Calibri" pitchFamily="34" charset="0"/>
                <a:cs typeface="Calibri" pitchFamily="34" charset="0"/>
              </a:rPr>
              <a:t>. The output is shown in the following figure:</a:t>
            </a:r>
          </a:p>
        </p:txBody>
      </p:sp>
      <p:pic>
        <p:nvPicPr>
          <p:cNvPr id="12" name="Picture 11" descr="Figure 8.17.tif"/>
          <p:cNvPicPr>
            <a:picLocks noChangeAspect="1"/>
          </p:cNvPicPr>
          <p:nvPr/>
        </p:nvPicPr>
        <p:blipFill>
          <a:blip r:embed="rId2" cstate="print"/>
          <a:stretch>
            <a:fillRect/>
          </a:stretch>
        </p:blipFill>
        <p:spPr>
          <a:xfrm>
            <a:off x="3048000" y="5334000"/>
            <a:ext cx="2438400" cy="123463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53</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err="1"/>
              <a:t>XQuery</a:t>
            </a:r>
            <a:r>
              <a:rPr lang="en-US" dirty="0"/>
              <a:t> 3-4</a:t>
            </a:r>
          </a:p>
        </p:txBody>
      </p:sp>
      <p:grpSp>
        <p:nvGrpSpPr>
          <p:cNvPr id="5" name="Group 4"/>
          <p:cNvGrpSpPr/>
          <p:nvPr/>
        </p:nvGrpSpPr>
        <p:grpSpPr>
          <a:xfrm>
            <a:off x="533400" y="1066800"/>
            <a:ext cx="990600" cy="457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query()</a:t>
              </a:r>
              <a:endParaRPr lang="en-US" sz="1800" b="1" kern="1200" dirty="0">
                <a:latin typeface="Calibri" pitchFamily="34" charset="0"/>
                <a:cs typeface="Calibri" pitchFamily="34" charset="0"/>
              </a:endParaRPr>
            </a:p>
          </p:txBody>
        </p:sp>
      </p:grpSp>
      <p:sp>
        <p:nvSpPr>
          <p:cNvPr id="8" name="TextBox 7"/>
          <p:cNvSpPr txBox="1"/>
          <p:nvPr/>
        </p:nvSpPr>
        <p:spPr>
          <a:xfrm>
            <a:off x="381000" y="16002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query()</a:t>
            </a:r>
            <a:r>
              <a:rPr lang="en-US" sz="1800" dirty="0">
                <a:latin typeface="Calibri" pitchFamily="34" charset="0"/>
                <a:cs typeface="Calibri" pitchFamily="34" charset="0"/>
              </a:rPr>
              <a:t> method can be used to retrieve either the entire contents of an XML document or a selected section of the XML document.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shows the use of </a:t>
            </a:r>
            <a:r>
              <a:rPr lang="en-US" sz="1800" dirty="0">
                <a:cs typeface="Courier New" pitchFamily="49" charset="0"/>
              </a:rPr>
              <a:t>query()</a:t>
            </a:r>
            <a:r>
              <a:rPr lang="en-US" sz="1800" dirty="0">
                <a:latin typeface="Calibri" pitchFamily="34" charset="0"/>
                <a:cs typeface="Calibri" pitchFamily="34" charset="0"/>
              </a:rPr>
              <a:t> method: </a:t>
            </a:r>
          </a:p>
        </p:txBody>
      </p:sp>
      <p:sp>
        <p:nvSpPr>
          <p:cNvPr id="9" name="TextBox 8"/>
          <p:cNvSpPr txBox="1"/>
          <p:nvPr/>
        </p:nvSpPr>
        <p:spPr>
          <a:xfrm>
            <a:off x="685800" y="2895600"/>
            <a:ext cx="80010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a:t>
            </a:r>
            <a:r>
              <a:rPr lang="en-US" dirty="0" err="1"/>
              <a:t>SampleDB</a:t>
            </a:r>
            <a:endParaRPr lang="en-US" dirty="0"/>
          </a:p>
          <a:p>
            <a:r>
              <a:rPr lang="en-US" dirty="0"/>
              <a:t>SELECT </a:t>
            </a:r>
            <a:r>
              <a:rPr lang="en-US" dirty="0" err="1"/>
              <a:t>TeamInfo.query</a:t>
            </a:r>
            <a:r>
              <a:rPr lang="en-US" dirty="0"/>
              <a:t>('/</a:t>
            </a:r>
            <a:r>
              <a:rPr lang="en-US" dirty="0" err="1"/>
              <a:t>MatchDetails</a:t>
            </a:r>
            <a:r>
              <a:rPr lang="en-US" dirty="0"/>
              <a:t>/Team') AS Info FROM </a:t>
            </a:r>
            <a:r>
              <a:rPr lang="en-US" dirty="0" err="1"/>
              <a:t>CricketTeam</a:t>
            </a:r>
            <a:endParaRPr lang="en-US" dirty="0"/>
          </a:p>
          <a:p>
            <a:r>
              <a:rPr lang="en-US" dirty="0"/>
              <a:t>GO</a:t>
            </a:r>
          </a:p>
          <a:p>
            <a:endParaRPr lang="en-US" dirty="0"/>
          </a:p>
        </p:txBody>
      </p:sp>
      <p:sp>
        <p:nvSpPr>
          <p:cNvPr id="10" name="TextBox 9"/>
          <p:cNvSpPr txBox="1"/>
          <p:nvPr/>
        </p:nvSpPr>
        <p:spPr>
          <a:xfrm>
            <a:off x="381000" y="42672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is shown in the following figure:</a:t>
            </a:r>
          </a:p>
        </p:txBody>
      </p:sp>
      <p:pic>
        <p:nvPicPr>
          <p:cNvPr id="11" name="Picture 10" descr="Figure 8.18.tif"/>
          <p:cNvPicPr>
            <a:picLocks noChangeAspect="1"/>
          </p:cNvPicPr>
          <p:nvPr/>
        </p:nvPicPr>
        <p:blipFill>
          <a:blip r:embed="rId2" cstate="print"/>
          <a:stretch>
            <a:fillRect/>
          </a:stretch>
        </p:blipFill>
        <p:spPr>
          <a:xfrm>
            <a:off x="2067910" y="4800600"/>
            <a:ext cx="5171090" cy="13716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54</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err="1"/>
              <a:t>XQuery</a:t>
            </a:r>
            <a:r>
              <a:rPr lang="en-US" dirty="0"/>
              <a:t> 4-4</a:t>
            </a:r>
          </a:p>
        </p:txBody>
      </p:sp>
      <p:grpSp>
        <p:nvGrpSpPr>
          <p:cNvPr id="5" name="Group 4"/>
          <p:cNvGrpSpPr/>
          <p:nvPr/>
        </p:nvGrpSpPr>
        <p:grpSpPr>
          <a:xfrm>
            <a:off x="533400" y="1066800"/>
            <a:ext cx="990600" cy="457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value()</a:t>
              </a:r>
              <a:endParaRPr lang="en-US" sz="1800" b="1" kern="1200" dirty="0">
                <a:latin typeface="Calibri" pitchFamily="34" charset="0"/>
                <a:cs typeface="Calibri" pitchFamily="34" charset="0"/>
              </a:endParaRPr>
            </a:p>
          </p:txBody>
        </p:sp>
      </p:grpSp>
      <p:sp>
        <p:nvSpPr>
          <p:cNvPr id="8" name="TextBox 7"/>
          <p:cNvSpPr txBox="1"/>
          <p:nvPr/>
        </p:nvSpPr>
        <p:spPr>
          <a:xfrm>
            <a:off x="381000" y="16002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value()</a:t>
            </a:r>
            <a:r>
              <a:rPr lang="en-US" sz="1800" dirty="0">
                <a:latin typeface="Calibri" pitchFamily="34" charset="0"/>
                <a:cs typeface="Calibri" pitchFamily="34" charset="0"/>
              </a:rPr>
              <a:t> method can be used to extract scalar values from an xml data type.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the use of this method:</a:t>
            </a:r>
          </a:p>
        </p:txBody>
      </p:sp>
      <p:sp>
        <p:nvSpPr>
          <p:cNvPr id="9" name="TextBox 8"/>
          <p:cNvSpPr txBox="1"/>
          <p:nvPr/>
        </p:nvSpPr>
        <p:spPr>
          <a:xfrm>
            <a:off x="685800" y="2667000"/>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t>
            </a:r>
            <a:r>
              <a:rPr lang="en-US" dirty="0" err="1"/>
              <a:t>SampleDB</a:t>
            </a:r>
            <a:endParaRPr lang="en-US" dirty="0"/>
          </a:p>
          <a:p>
            <a:r>
              <a:rPr lang="en-US" dirty="0"/>
              <a:t>SELECT </a:t>
            </a:r>
            <a:r>
              <a:rPr lang="en-US" dirty="0" err="1"/>
              <a:t>TeamInfo.value</a:t>
            </a:r>
            <a:r>
              <a:rPr lang="en-US" dirty="0"/>
              <a:t>('(/</a:t>
            </a:r>
            <a:r>
              <a:rPr lang="en-US" dirty="0" err="1"/>
              <a:t>MatchDetails</a:t>
            </a:r>
            <a:r>
              <a:rPr lang="en-US" dirty="0"/>
              <a:t>/Team/@score)[1]', '</a:t>
            </a:r>
            <a:r>
              <a:rPr lang="en-US" dirty="0" err="1"/>
              <a:t>varchar</a:t>
            </a:r>
            <a:r>
              <a:rPr lang="en-US" dirty="0"/>
              <a:t>(20)') AS Score FROM </a:t>
            </a:r>
            <a:r>
              <a:rPr lang="en-US" dirty="0" err="1"/>
              <a:t>CricketTeam</a:t>
            </a:r>
            <a:r>
              <a:rPr lang="en-US" dirty="0"/>
              <a:t> where </a:t>
            </a:r>
            <a:r>
              <a:rPr lang="en-US" dirty="0" err="1"/>
              <a:t>TeamID</a:t>
            </a:r>
            <a:r>
              <a:rPr lang="en-US" dirty="0"/>
              <a:t>=1</a:t>
            </a:r>
          </a:p>
          <a:p>
            <a:r>
              <a:rPr lang="en-US" dirty="0"/>
              <a:t>GO</a:t>
            </a:r>
          </a:p>
        </p:txBody>
      </p:sp>
      <p:sp>
        <p:nvSpPr>
          <p:cNvPr id="10" name="TextBox 9"/>
          <p:cNvSpPr txBox="1"/>
          <p:nvPr/>
        </p:nvSpPr>
        <p:spPr>
          <a:xfrm>
            <a:off x="381000" y="38216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is shown in the following figure:</a:t>
            </a:r>
          </a:p>
        </p:txBody>
      </p:sp>
      <p:pic>
        <p:nvPicPr>
          <p:cNvPr id="11" name="Picture 10" descr="Figure 8.19.tif"/>
          <p:cNvPicPr>
            <a:picLocks noChangeAspect="1"/>
          </p:cNvPicPr>
          <p:nvPr/>
        </p:nvPicPr>
        <p:blipFill>
          <a:blip r:embed="rId2" cstate="print"/>
          <a:stretch>
            <a:fillRect/>
          </a:stretch>
        </p:blipFill>
        <p:spPr>
          <a:xfrm>
            <a:off x="3200400" y="4419600"/>
            <a:ext cx="2763520" cy="12954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55</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Summary</a:t>
            </a:r>
          </a:p>
        </p:txBody>
      </p:sp>
      <p:sp>
        <p:nvSpPr>
          <p:cNvPr id="5" name="TextBox 4"/>
          <p:cNvSpPr txBox="1"/>
          <p:nvPr/>
        </p:nvSpPr>
        <p:spPr>
          <a:xfrm>
            <a:off x="304800" y="1143000"/>
            <a:ext cx="8458200" cy="2874761"/>
          </a:xfrm>
          <a:prstGeom prst="rect">
            <a:avLst/>
          </a:prstGeom>
          <a:noFill/>
        </p:spPr>
        <p:txBody>
          <a:bodyPr wrap="square" rtlCol="0">
            <a:spAutoFit/>
          </a:bodyPr>
          <a:lstStyle/>
          <a:p>
            <a:pPr marL="341313" indent="-341313">
              <a:buFont typeface="Calibri" pitchFamily="34" charset="0"/>
              <a:buChar char="●"/>
            </a:pPr>
            <a:r>
              <a:rPr lang="en-US" sz="1800" dirty="0">
                <a:latin typeface="Calibri" pitchFamily="34" charset="0"/>
                <a:cs typeface="Calibri" pitchFamily="34" charset="0"/>
              </a:rPr>
              <a:t>The SELECT statement retrieves rows and columns from tables.</a:t>
            </a:r>
          </a:p>
          <a:p>
            <a:pPr marL="341313" indent="-341313">
              <a:buFont typeface="Calibri" pitchFamily="34" charset="0"/>
              <a:buChar char="●"/>
            </a:pPr>
            <a:r>
              <a:rPr lang="en-US" sz="1800" dirty="0">
                <a:latin typeface="Calibri" pitchFamily="34" charset="0"/>
                <a:cs typeface="Calibri" pitchFamily="34" charset="0"/>
              </a:rPr>
              <a:t>SELECT statement allows the users to specify different expressions in order to view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in an ordered manner.</a:t>
            </a:r>
          </a:p>
          <a:p>
            <a:pPr marL="341313" indent="-341313">
              <a:buFont typeface="Calibri" pitchFamily="34" charset="0"/>
              <a:buChar char="●"/>
            </a:pPr>
            <a:r>
              <a:rPr lang="en-US" sz="1800" dirty="0">
                <a:latin typeface="Calibri" pitchFamily="34" charset="0"/>
                <a:cs typeface="Calibri" pitchFamily="34" charset="0"/>
              </a:rPr>
              <a:t>A SELECT statement can contain mathematical expressions by applying operators to one or more columns.</a:t>
            </a:r>
          </a:p>
          <a:p>
            <a:pPr marL="341313" indent="-341313">
              <a:buFont typeface="Calibri" pitchFamily="34" charset="0"/>
              <a:buChar char="●"/>
            </a:pPr>
            <a:r>
              <a:rPr lang="en-US" sz="1800" dirty="0">
                <a:latin typeface="Calibri" pitchFamily="34" charset="0"/>
                <a:cs typeface="Calibri" pitchFamily="34" charset="0"/>
              </a:rPr>
              <a:t>The keyword DISTINCT prevents the retrieval of duplicate records.</a:t>
            </a:r>
          </a:p>
          <a:p>
            <a:pPr marL="341313" indent="-341313">
              <a:buFont typeface="Calibri" pitchFamily="34" charset="0"/>
              <a:buChar char="●"/>
            </a:pPr>
            <a:r>
              <a:rPr lang="en-US" sz="1800" dirty="0">
                <a:latin typeface="Calibri" pitchFamily="34" charset="0"/>
                <a:cs typeface="Calibri" pitchFamily="34" charset="0"/>
              </a:rPr>
              <a:t>XML allows developers to develop their own set of tags and makes it possible for other programs to understand these tags.</a:t>
            </a:r>
          </a:p>
          <a:p>
            <a:pPr marL="341313" indent="-341313">
              <a:buFont typeface="Calibri" pitchFamily="34" charset="0"/>
              <a:buChar char="●"/>
            </a:pPr>
            <a:r>
              <a:rPr lang="en-US" sz="1800" dirty="0">
                <a:latin typeface="Calibri" pitchFamily="34" charset="0"/>
                <a:cs typeface="Calibri" pitchFamily="34" charset="0"/>
              </a:rPr>
              <a:t>A typed XML instance is an XML instance which has a schema associated with it.</a:t>
            </a:r>
          </a:p>
          <a:p>
            <a:pPr marL="341313" indent="-341313">
              <a:buFont typeface="Calibri" pitchFamily="34" charset="0"/>
              <a:buChar char="●"/>
            </a:pPr>
            <a:r>
              <a:rPr lang="en-US" sz="1800" dirty="0">
                <a:latin typeface="Calibri" pitchFamily="34" charset="0"/>
                <a:cs typeface="Calibri" pitchFamily="34" charset="0"/>
              </a:rPr>
              <a:t>XML data can be queried and retrieved using </a:t>
            </a:r>
            <a:r>
              <a:rPr lang="en-US" sz="1800" dirty="0" err="1">
                <a:latin typeface="Calibri" pitchFamily="34" charset="0"/>
                <a:cs typeface="Calibri" pitchFamily="34" charset="0"/>
              </a:rPr>
              <a:t>XQuery</a:t>
            </a:r>
            <a:r>
              <a:rPr lang="en-US" sz="1800" dirty="0">
                <a:latin typeface="Calibri" pitchFamily="34" charset="0"/>
                <a:cs typeface="Calibri" pitchFamily="34" charset="0"/>
              </a:rPr>
              <a:t> language.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Statement 2-2</a:t>
            </a:r>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syntax of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can consist of a series of expressions separated by commas.</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columns appear in the same sequence as the order of the expression in the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Each expression in the statement is a column in the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 </a:t>
            </a:r>
          </a:p>
        </p:txBody>
      </p:sp>
      <p:sp>
        <p:nvSpPr>
          <p:cNvPr id="15" name="TextBox 14"/>
          <p:cNvSpPr txBox="1"/>
          <p:nvPr/>
        </p:nvSpPr>
        <p:spPr>
          <a:xfrm>
            <a:off x="381000" y="37454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the </a:t>
            </a:r>
            <a:r>
              <a:rPr lang="en-US" sz="1800" dirty="0">
                <a:cs typeface="Courier New" pitchFamily="49" charset="0"/>
              </a:rPr>
              <a:t>SELECT</a:t>
            </a:r>
            <a:r>
              <a:rPr lang="en-US" sz="1800" dirty="0">
                <a:latin typeface="Calibri" pitchFamily="34" charset="0"/>
                <a:cs typeface="Calibri" pitchFamily="34" charset="0"/>
              </a:rPr>
              <a:t> statement is as follows:</a:t>
            </a:r>
          </a:p>
        </p:txBody>
      </p:sp>
      <p:sp>
        <p:nvSpPr>
          <p:cNvPr id="16" name="Rounded Rectangle 15"/>
          <p:cNvSpPr/>
          <p:nvPr/>
        </p:nvSpPr>
        <p:spPr>
          <a:xfrm>
            <a:off x="457200" y="4230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7" name="TextBox 16"/>
          <p:cNvSpPr txBox="1"/>
          <p:nvPr/>
        </p:nvSpPr>
        <p:spPr>
          <a:xfrm>
            <a:off x="457200" y="47244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&lt;column_name1&gt;...&lt;</a:t>
            </a:r>
            <a:r>
              <a:rPr lang="en-US" dirty="0" err="1"/>
              <a:t>column_nameN</a:t>
            </a:r>
            <a:r>
              <a:rPr lang="en-US" dirty="0"/>
              <a:t>&gt; FROM &lt;</a:t>
            </a:r>
            <a:r>
              <a:rPr lang="en-US" dirty="0" err="1"/>
              <a:t>table_name</a:t>
            </a:r>
            <a:r>
              <a:rPr lang="en-US" dirty="0"/>
              <a:t>&gt;</a:t>
            </a:r>
          </a:p>
          <a:p>
            <a:endParaRPr lang="en-US" dirty="0"/>
          </a:p>
        </p:txBody>
      </p:sp>
      <p:sp>
        <p:nvSpPr>
          <p:cNvPr id="18" name="TextBox 17"/>
          <p:cNvSpPr txBox="1"/>
          <p:nvPr/>
        </p:nvSpPr>
        <p:spPr>
          <a:xfrm>
            <a:off x="381000" y="5486400"/>
            <a:ext cx="8458200" cy="1200329"/>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err="1">
                <a:cs typeface="Courier New" pitchFamily="49" charset="0"/>
              </a:rPr>
              <a:t>table_name</a:t>
            </a:r>
            <a:r>
              <a:rPr lang="en-US" sz="1800" dirty="0">
                <a:latin typeface="Calibri" pitchFamily="34" charset="0"/>
                <a:cs typeface="Calibri" pitchFamily="34" charset="0"/>
              </a:rPr>
              <a:t>: is the table from which the data will be displayed.</a:t>
            </a:r>
          </a:p>
          <a:p>
            <a:pPr marL="231775">
              <a:lnSpc>
                <a:spcPct val="100000"/>
              </a:lnSpc>
              <a:spcBef>
                <a:spcPts val="0"/>
              </a:spcBef>
            </a:pPr>
            <a:r>
              <a:rPr lang="en-US" sz="1800" dirty="0">
                <a:cs typeface="Courier New" pitchFamily="49" charset="0"/>
              </a:rPr>
              <a:t>&lt;column_name1&gt;...&lt;</a:t>
            </a:r>
            <a:r>
              <a:rPr lang="en-US" sz="1800" dirty="0" err="1">
                <a:cs typeface="Courier New" pitchFamily="49" charset="0"/>
              </a:rPr>
              <a:t>column_nameN</a:t>
            </a:r>
            <a:r>
              <a:rPr lang="en-US" sz="1800" dirty="0">
                <a:cs typeface="Courier New" pitchFamily="49" charset="0"/>
              </a:rPr>
              <a:t>&gt;</a:t>
            </a:r>
            <a:r>
              <a:rPr lang="en-US" sz="1800" dirty="0">
                <a:latin typeface="Calibri" pitchFamily="34" charset="0"/>
                <a:cs typeface="Calibri" pitchFamily="34" charset="0"/>
              </a:rPr>
              <a:t>: are the columns that are to be displayed.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SELECT Without FROM </a:t>
            </a:r>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Many SQL versions use </a:t>
              </a:r>
              <a:r>
                <a:rPr lang="en-US" sz="1800" dirty="0">
                  <a:latin typeface="Courier New" pitchFamily="49" charset="0"/>
                  <a:cs typeface="Courier New" pitchFamily="49" charset="0"/>
                </a:rPr>
                <a:t>FROM</a:t>
              </a:r>
              <a:r>
                <a:rPr lang="en-US" sz="1800" dirty="0">
                  <a:latin typeface="Calibri" pitchFamily="34" charset="0"/>
                  <a:cs typeface="Calibri" pitchFamily="34" charset="0"/>
                </a:rPr>
                <a:t> in their query, but in all the versions from SQL Server 2005, including SQL Server 2012, one can use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statements without using the </a:t>
              </a:r>
              <a:r>
                <a:rPr lang="en-US" sz="1800" dirty="0">
                  <a:latin typeface="Courier New" pitchFamily="49" charset="0"/>
                  <a:cs typeface="Courier New" pitchFamily="49" charset="0"/>
                </a:rPr>
                <a:t>FROM</a:t>
              </a:r>
              <a:r>
                <a:rPr lang="en-US" sz="1800" dirty="0">
                  <a:latin typeface="Calibri" pitchFamily="34" charset="0"/>
                  <a:cs typeface="Calibri" pitchFamily="34" charset="0"/>
                </a:rPr>
                <a:t> clause.</a:t>
              </a:r>
              <a:endParaRPr lang="en-US" sz="1800" kern="1200" dirty="0">
                <a:latin typeface="Calibri" pitchFamily="34" charset="0"/>
                <a:cs typeface="Calibri" pitchFamily="34" charset="0"/>
              </a:endParaRPr>
            </a:p>
          </p:txBody>
        </p:sp>
      </p:grpSp>
      <p:grpSp>
        <p:nvGrpSpPr>
          <p:cNvPr id="8" name="Group 7"/>
          <p:cNvGrpSpPr/>
          <p:nvPr/>
        </p:nvGrpSpPr>
        <p:grpSpPr>
          <a:xfrm>
            <a:off x="381000" y="20574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4" name="Rounded Rectangle 4"/>
          <p:cNvSpPr/>
          <p:nvPr/>
        </p:nvSpPr>
        <p:spPr>
          <a:xfrm>
            <a:off x="457200" y="2063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Following code snippet demonstrates the use of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without using the </a:t>
            </a:r>
            <a:r>
              <a:rPr lang="en-US" sz="1800" dirty="0">
                <a:latin typeface="Courier New" pitchFamily="49" charset="0"/>
                <a:cs typeface="Courier New" pitchFamily="49" charset="0"/>
              </a:rPr>
              <a:t>FROM</a:t>
            </a:r>
            <a:r>
              <a:rPr lang="en-US" sz="1800" dirty="0">
                <a:latin typeface="Calibri" pitchFamily="34" charset="0"/>
                <a:cs typeface="Calibri" pitchFamily="34" charset="0"/>
              </a:rPr>
              <a:t> clause:</a:t>
            </a:r>
          </a:p>
        </p:txBody>
      </p:sp>
      <p:sp>
        <p:nvSpPr>
          <p:cNvPr id="15" name="TextBox 14"/>
          <p:cNvSpPr txBox="1"/>
          <p:nvPr/>
        </p:nvSpPr>
        <p:spPr>
          <a:xfrm>
            <a:off x="457200" y="31242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LEFT('International',5)</a:t>
            </a:r>
          </a:p>
          <a:p>
            <a:endParaRPr lang="en-US" dirty="0"/>
          </a:p>
        </p:txBody>
      </p:sp>
      <p:sp>
        <p:nvSpPr>
          <p:cNvPr id="16" name="TextBox 15"/>
          <p:cNvSpPr txBox="1"/>
          <p:nvPr/>
        </p:nvSpPr>
        <p:spPr>
          <a:xfrm>
            <a:off x="381000" y="402967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code will display only the first five characters from the extreme left of the word 'International'.</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is shown in the following figure:</a:t>
            </a:r>
          </a:p>
        </p:txBody>
      </p:sp>
      <p:pic>
        <p:nvPicPr>
          <p:cNvPr id="17" name="Picture 16" descr="Figure 8.1.tif"/>
          <p:cNvPicPr>
            <a:picLocks noChangeAspect="1"/>
          </p:cNvPicPr>
          <p:nvPr/>
        </p:nvPicPr>
        <p:blipFill>
          <a:blip r:embed="rId2" cstate="print"/>
          <a:stretch>
            <a:fillRect/>
          </a:stretch>
        </p:blipFill>
        <p:spPr>
          <a:xfrm>
            <a:off x="3048000" y="4953000"/>
            <a:ext cx="3028682" cy="1295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Displaying All Columns 1-2</a:t>
            </a:r>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asterisk (*) is used in the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statement to retrieve all the columns from the table.</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It is used as a shorthand to list all the column names in the tables named in the </a:t>
            </a:r>
            <a:r>
              <a:rPr lang="en-US" sz="1800" dirty="0">
                <a:latin typeface="Courier New" pitchFamily="49" charset="0"/>
                <a:cs typeface="Courier New" pitchFamily="49" charset="0"/>
              </a:rPr>
              <a:t>FROM</a:t>
            </a:r>
            <a:r>
              <a:rPr lang="en-US" sz="1800" dirty="0">
                <a:latin typeface="Calibri" pitchFamily="34" charset="0"/>
                <a:cs typeface="Calibri" pitchFamily="34" charset="0"/>
              </a:rPr>
              <a:t> clause. </a:t>
            </a:r>
          </a:p>
        </p:txBody>
      </p:sp>
      <p:sp>
        <p:nvSpPr>
          <p:cNvPr id="12" name="Rounded Rectangle 11"/>
          <p:cNvSpPr/>
          <p:nvPr/>
        </p:nvSpPr>
        <p:spPr>
          <a:xfrm>
            <a:off x="457200" y="326594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3" name="TextBox 12"/>
          <p:cNvSpPr txBox="1"/>
          <p:nvPr/>
        </p:nvSpPr>
        <p:spPr>
          <a:xfrm>
            <a:off x="457200" y="3759875"/>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 FROM &lt;</a:t>
            </a:r>
            <a:r>
              <a:rPr lang="en-US" dirty="0" err="1"/>
              <a:t>table_name</a:t>
            </a:r>
            <a:r>
              <a:rPr lang="en-US" dirty="0"/>
              <a:t>&gt;</a:t>
            </a:r>
          </a:p>
          <a:p>
            <a:endParaRPr lang="en-US" dirty="0"/>
          </a:p>
        </p:txBody>
      </p:sp>
      <p:sp>
        <p:nvSpPr>
          <p:cNvPr id="14" name="TextBox 13"/>
          <p:cNvSpPr txBox="1"/>
          <p:nvPr/>
        </p:nvSpPr>
        <p:spPr>
          <a:xfrm>
            <a:off x="381000" y="4521875"/>
            <a:ext cx="8458200" cy="2031325"/>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a:t>
            </a:r>
            <a:r>
              <a:rPr lang="en-US" sz="1800" dirty="0">
                <a:latin typeface="Calibri" pitchFamily="34" charset="0"/>
                <a:cs typeface="Calibri" pitchFamily="34" charset="0"/>
              </a:rPr>
              <a:t>: specifies all columns of the named tables in the </a:t>
            </a:r>
            <a:r>
              <a:rPr lang="en-US" sz="1800" dirty="0">
                <a:cs typeface="Courier New" pitchFamily="49" charset="0"/>
              </a:rPr>
              <a:t>FROM</a:t>
            </a:r>
            <a:r>
              <a:rPr lang="en-US" sz="1800" dirty="0">
                <a:latin typeface="Calibri" pitchFamily="34" charset="0"/>
                <a:cs typeface="Calibri" pitchFamily="34" charset="0"/>
              </a:rPr>
              <a:t> clause.</a:t>
            </a:r>
          </a:p>
          <a:p>
            <a:pPr marL="231775">
              <a:lnSpc>
                <a:spcPct val="100000"/>
              </a:lnSpc>
              <a:spcBef>
                <a:spcPts val="0"/>
              </a:spcBef>
            </a:pPr>
            <a:r>
              <a:rPr lang="en-US" sz="1800" dirty="0">
                <a:cs typeface="Courier New" pitchFamily="49" charset="0"/>
              </a:rPr>
              <a:t>&lt;</a:t>
            </a:r>
            <a:r>
              <a:rPr lang="en-US" sz="1800" dirty="0" err="1">
                <a:cs typeface="Courier New" pitchFamily="49" charset="0"/>
              </a:rPr>
              <a:t>table_name</a:t>
            </a:r>
            <a:r>
              <a:rPr lang="en-US" sz="1800" dirty="0">
                <a:cs typeface="Courier New" pitchFamily="49" charset="0"/>
              </a:rPr>
              <a:t>&gt;</a:t>
            </a:r>
            <a:r>
              <a:rPr lang="en-US" sz="1800" dirty="0">
                <a:latin typeface="Calibri" pitchFamily="34" charset="0"/>
                <a:cs typeface="Calibri" pitchFamily="34" charset="0"/>
              </a:rPr>
              <a:t>: is the name of the table from which the information is to be retrieved. It is possible to include any number of tables. When two or more tables are used, the row of each table is mapped with the row of others. This activity takes a lot of time if the data in the tables are huge. Hence, it is recommended to use this syntax with a condition.</a:t>
            </a:r>
          </a:p>
        </p:txBody>
      </p:sp>
      <p:sp>
        <p:nvSpPr>
          <p:cNvPr id="15" name="TextBox 14"/>
          <p:cNvSpPr txBox="1"/>
          <p:nvPr/>
        </p:nvSpPr>
        <p:spPr>
          <a:xfrm>
            <a:off x="381000" y="2819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selecting all columns is as follows: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a:t>Accessing Data/ Session 8 </a:t>
            </a:r>
            <a:endParaRPr lang="en-US" dirty="0"/>
          </a:p>
        </p:txBody>
      </p:sp>
      <p:sp>
        <p:nvSpPr>
          <p:cNvPr id="4" name="Title 3"/>
          <p:cNvSpPr>
            <a:spLocks noGrp="1"/>
          </p:cNvSpPr>
          <p:nvPr>
            <p:ph type="title"/>
          </p:nvPr>
        </p:nvSpPr>
        <p:spPr/>
        <p:txBody>
          <a:bodyPr/>
          <a:lstStyle/>
          <a:p>
            <a:r>
              <a:rPr lang="en-US" dirty="0"/>
              <a:t>Displaying All Columns 2-2</a:t>
            </a:r>
          </a:p>
        </p:txBody>
      </p:sp>
      <p:sp>
        <p:nvSpPr>
          <p:cNvPr id="5" name="TextBox 4"/>
          <p:cNvSpPr txBox="1"/>
          <p:nvPr/>
        </p:nvSpPr>
        <p:spPr>
          <a:xfrm>
            <a:off x="457200" y="16002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AdventureWorks2012</a:t>
            </a:r>
          </a:p>
          <a:p>
            <a:r>
              <a:rPr lang="en-US" dirty="0"/>
              <a:t>SELECT * FROM </a:t>
            </a:r>
            <a:r>
              <a:rPr lang="en-US" dirty="0" err="1"/>
              <a:t>HumanResources.Employee</a:t>
            </a:r>
            <a:endParaRPr lang="en-US" dirty="0"/>
          </a:p>
          <a:p>
            <a:r>
              <a:rPr lang="en-US" dirty="0"/>
              <a:t>GO</a:t>
            </a:r>
          </a:p>
        </p:txBody>
      </p:sp>
      <p:sp>
        <p:nvSpPr>
          <p:cNvPr id="6" name="TextBox 5"/>
          <p:cNvSpPr txBox="1"/>
          <p:nvPr/>
        </p:nvSpPr>
        <p:spPr>
          <a:xfrm>
            <a:off x="381000" y="10668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the use of ' </a:t>
            </a:r>
            <a:r>
              <a:rPr lang="en-US" sz="1800" dirty="0">
                <a:cs typeface="Courier New" pitchFamily="49" charset="0"/>
              </a:rPr>
              <a:t>*</a:t>
            </a:r>
            <a:r>
              <a:rPr lang="en-US" sz="1800" dirty="0">
                <a:latin typeface="Calibri" pitchFamily="34" charset="0"/>
                <a:cs typeface="Calibri" pitchFamily="34" charset="0"/>
              </a:rPr>
              <a:t> ' in the </a:t>
            </a:r>
            <a:r>
              <a:rPr lang="en-US" sz="1800" dirty="0">
                <a:cs typeface="Courier New" pitchFamily="49" charset="0"/>
              </a:rPr>
              <a:t>SELECT</a:t>
            </a:r>
            <a:r>
              <a:rPr lang="en-US" sz="1800" dirty="0">
                <a:latin typeface="Calibri" pitchFamily="34" charset="0"/>
                <a:cs typeface="Calibri" pitchFamily="34" charset="0"/>
              </a:rPr>
              <a:t> statement: </a:t>
            </a:r>
          </a:p>
        </p:txBody>
      </p:sp>
      <p:sp>
        <p:nvSpPr>
          <p:cNvPr id="7" name="TextBox 6"/>
          <p:cNvSpPr txBox="1"/>
          <p:nvPr/>
        </p:nvSpPr>
        <p:spPr>
          <a:xfrm>
            <a:off x="381000" y="26302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partial output with some columns of </a:t>
            </a:r>
            <a:r>
              <a:rPr lang="en-US" sz="1800" dirty="0" err="1">
                <a:cs typeface="Courier New" pitchFamily="49" charset="0"/>
              </a:rPr>
              <a:t>HumanResources.Employee</a:t>
            </a:r>
            <a:r>
              <a:rPr lang="en-US" sz="1800" dirty="0">
                <a:latin typeface="Calibri" pitchFamily="34" charset="0"/>
                <a:cs typeface="Calibri" pitchFamily="34" charset="0"/>
              </a:rPr>
              <a:t> table is shown in the following figure:</a:t>
            </a:r>
          </a:p>
        </p:txBody>
      </p:sp>
      <p:pic>
        <p:nvPicPr>
          <p:cNvPr id="8" name="Picture 7" descr="Figure 8.2.tif"/>
          <p:cNvPicPr>
            <a:picLocks noChangeAspect="1"/>
          </p:cNvPicPr>
          <p:nvPr/>
        </p:nvPicPr>
        <p:blipFill>
          <a:blip r:embed="rId2" cstate="print"/>
          <a:stretch>
            <a:fillRect/>
          </a:stretch>
        </p:blipFill>
        <p:spPr>
          <a:xfrm>
            <a:off x="1463580" y="3581400"/>
            <a:ext cx="6766020" cy="26003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14630</TotalTime>
  <Words>5132</Words>
  <Application>Microsoft Office PowerPoint</Application>
  <PresentationFormat>On-screen Show (4:3)</PresentationFormat>
  <Paragraphs>582</Paragraphs>
  <Slides>55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55</vt:i4>
      </vt:variant>
    </vt:vector>
  </HeadingPairs>
  <TitlesOfParts>
    <vt:vector size="64" baseType="lpstr">
      <vt:lpstr>Arial</vt:lpstr>
      <vt:lpstr>Book Antiqua</vt:lpstr>
      <vt:lpstr>Calibri</vt:lpstr>
      <vt:lpstr>Courier New</vt:lpstr>
      <vt:lpstr>Tahoma</vt:lpstr>
      <vt:lpstr>Wingdings</vt:lpstr>
      <vt:lpstr>Wingdings 2</vt:lpstr>
      <vt:lpstr>3_Office Theme</vt:lpstr>
      <vt:lpstr>Custom Design</vt:lpstr>
      <vt:lpstr>PowerPoint Presentation</vt:lpstr>
      <vt:lpstr>Quan  tam</vt:lpstr>
      <vt:lpstr>Objectives</vt:lpstr>
      <vt:lpstr>Introduction</vt:lpstr>
      <vt:lpstr>SELECT Statement 1-2</vt:lpstr>
      <vt:lpstr>SELECT Statement 2-2</vt:lpstr>
      <vt:lpstr>SELECT Without FROM </vt:lpstr>
      <vt:lpstr>Displaying All Columns 1-2</vt:lpstr>
      <vt:lpstr>Displaying All Columns 2-2</vt:lpstr>
      <vt:lpstr>Displaying Selected Columns 1-2</vt:lpstr>
      <vt:lpstr>Displaying Selected Columns 2-2</vt:lpstr>
      <vt:lpstr>Using Constants in Result Sets 1-2</vt:lpstr>
      <vt:lpstr>Using Constants in Result Sets 2-2</vt:lpstr>
      <vt:lpstr>Renaming ResultSet Column Names 1-2</vt:lpstr>
      <vt:lpstr>Renaming ResultSet Column Names 2-2</vt:lpstr>
      <vt:lpstr>Computing Values in ResultSet 1-2</vt:lpstr>
      <vt:lpstr>Computing Values in ResultSet 2-2</vt:lpstr>
      <vt:lpstr>Using DISTINCT</vt:lpstr>
      <vt:lpstr>Using TOP and PERCENT</vt:lpstr>
      <vt:lpstr>SELECT with INTO 1-3</vt:lpstr>
      <vt:lpstr>SELECT with INTO 2-3</vt:lpstr>
      <vt:lpstr>SELECT with INTO 3-3</vt:lpstr>
      <vt:lpstr>SELECT with WHERE 1-8</vt:lpstr>
      <vt:lpstr>SELECT with WHERE 2-8</vt:lpstr>
      <vt:lpstr>SELECT with WHERE 3-8</vt:lpstr>
      <vt:lpstr>SELECT with WHERE 4-8</vt:lpstr>
      <vt:lpstr>SELECT with WHERE 5-8</vt:lpstr>
      <vt:lpstr>SELECT with WHERE 6-8</vt:lpstr>
      <vt:lpstr>SELECT with WHERE 7-8</vt:lpstr>
      <vt:lpstr>SELECT with WHERE 8-8</vt:lpstr>
      <vt:lpstr>GROUP BY Clause 1-2</vt:lpstr>
      <vt:lpstr>GROUP BY Clause 2-2</vt:lpstr>
      <vt:lpstr>Clauses and Statements 1-7</vt:lpstr>
      <vt:lpstr>Clauses and Statements 2-7</vt:lpstr>
      <vt:lpstr>Clauses and Statements 3-7</vt:lpstr>
      <vt:lpstr>Clauses and Statements 4-7</vt:lpstr>
      <vt:lpstr>Clauses and Statements 5-7</vt:lpstr>
      <vt:lpstr>Clauses and Statements 6-7</vt:lpstr>
      <vt:lpstr>Clauses and Statements 7-7</vt:lpstr>
      <vt:lpstr>ORDER BY Clause 1-2</vt:lpstr>
      <vt:lpstr>ORDER BY Clause 2-2</vt:lpstr>
      <vt:lpstr>Working with XML 1-2</vt:lpstr>
      <vt:lpstr>Working with XML 2-2</vt:lpstr>
      <vt:lpstr>XML Data Type 1-3</vt:lpstr>
      <vt:lpstr>XML Data Type 2-3</vt:lpstr>
      <vt:lpstr>XML Data Type 3-3</vt:lpstr>
      <vt:lpstr>Typed and Untyped XML 1-4</vt:lpstr>
      <vt:lpstr>Typed and Untyped XML 2-4</vt:lpstr>
      <vt:lpstr>Typed and Untyped XML 3-4</vt:lpstr>
      <vt:lpstr>Typed and Untyped XML 4-4</vt:lpstr>
      <vt:lpstr>XQuery 1-4</vt:lpstr>
      <vt:lpstr>XQuery 2-4</vt:lpstr>
      <vt:lpstr>XQuery 3-4</vt:lpstr>
      <vt:lpstr>XQuery 4-4</vt:lpstr>
      <vt:lpstr>Summary</vt:lpstr>
    </vt:vector>
  </TitlesOfParts>
  <Company>Aptech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Lâm Quách</cp:lastModifiedBy>
  <cp:revision>2601</cp:revision>
  <dcterms:created xsi:type="dcterms:W3CDTF">2006-08-16T00:00:00Z</dcterms:created>
  <dcterms:modified xsi:type="dcterms:W3CDTF">2020-04-17T14:28:10Z</dcterms:modified>
</cp:coreProperties>
</file>